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307" r:id="rId2"/>
    <p:sldId id="361" r:id="rId3"/>
    <p:sldId id="362" r:id="rId4"/>
    <p:sldId id="367" r:id="rId5"/>
    <p:sldId id="365" r:id="rId6"/>
    <p:sldId id="364" r:id="rId7"/>
    <p:sldId id="363" r:id="rId8"/>
    <p:sldId id="368" r:id="rId9"/>
    <p:sldId id="369" r:id="rId10"/>
    <p:sldId id="387" r:id="rId11"/>
    <p:sldId id="366" r:id="rId12"/>
    <p:sldId id="325" r:id="rId13"/>
    <p:sldId id="357" r:id="rId14"/>
    <p:sldId id="329" r:id="rId15"/>
    <p:sldId id="327" r:id="rId16"/>
    <p:sldId id="370" r:id="rId17"/>
    <p:sldId id="371" r:id="rId18"/>
    <p:sldId id="372" r:id="rId19"/>
    <p:sldId id="328" r:id="rId20"/>
    <p:sldId id="348" r:id="rId21"/>
    <p:sldId id="35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7" r:id="rId34"/>
    <p:sldId id="349" r:id="rId35"/>
    <p:sldId id="356" r:id="rId36"/>
    <p:sldId id="351" r:id="rId37"/>
    <p:sldId id="359" r:id="rId38"/>
    <p:sldId id="383" r:id="rId39"/>
    <p:sldId id="346" r:id="rId40"/>
    <p:sldId id="384" r:id="rId41"/>
    <p:sldId id="385" r:id="rId42"/>
    <p:sldId id="386" r:id="rId43"/>
    <p:sldId id="374" r:id="rId44"/>
    <p:sldId id="375" r:id="rId45"/>
    <p:sldId id="376" r:id="rId46"/>
    <p:sldId id="377" r:id="rId47"/>
    <p:sldId id="378" r:id="rId48"/>
    <p:sldId id="379" r:id="rId49"/>
    <p:sldId id="380" r:id="rId50"/>
    <p:sldId id="381" r:id="rId51"/>
    <p:sldId id="382" r:id="rId52"/>
    <p:sldId id="353" r:id="rId53"/>
    <p:sldId id="388" r:id="rId54"/>
    <p:sldId id="352" r:id="rId55"/>
    <p:sldId id="390" r:id="rId56"/>
    <p:sldId id="389" r:id="rId57"/>
    <p:sldId id="310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79A59D7-4916-EF4D-9805-1023D9F040BE}">
          <p14:sldIdLst>
            <p14:sldId id="307"/>
          </p14:sldIdLst>
        </p14:section>
        <p14:section name="Introduction" id="{7E607688-3AC7-C84A-ADD0-7FB9A80ACBE1}">
          <p14:sldIdLst>
            <p14:sldId id="361"/>
            <p14:sldId id="362"/>
            <p14:sldId id="367"/>
            <p14:sldId id="365"/>
            <p14:sldId id="364"/>
            <p14:sldId id="363"/>
            <p14:sldId id="368"/>
            <p14:sldId id="369"/>
            <p14:sldId id="387"/>
            <p14:sldId id="366"/>
            <p14:sldId id="325"/>
            <p14:sldId id="357"/>
            <p14:sldId id="329"/>
            <p14:sldId id="327"/>
            <p14:sldId id="370"/>
            <p14:sldId id="371"/>
            <p14:sldId id="372"/>
            <p14:sldId id="328"/>
            <p14:sldId id="348"/>
            <p14:sldId id="354"/>
          </p14:sldIdLst>
        </p14:section>
        <p14:section name="Schema Design Considerations" id="{D66A15F2-DA0C-6E49-844F-6D0AD4378CEC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  <p14:section name="Analysis of Alternative Schemas" id="{B844477D-7621-3246-9967-936713406781}">
          <p14:sldIdLst>
            <p14:sldId id="347"/>
            <p14:sldId id="349"/>
            <p14:sldId id="356"/>
            <p14:sldId id="351"/>
            <p14:sldId id="359"/>
            <p14:sldId id="383"/>
            <p14:sldId id="346"/>
            <p14:sldId id="384"/>
            <p14:sldId id="385"/>
            <p14:sldId id="386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53"/>
            <p14:sldId id="388"/>
            <p14:sldId id="352"/>
            <p14:sldId id="390"/>
            <p14:sldId id="389"/>
            <p14:sldId id="31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B291F"/>
    <a:srgbClr val="4E3629"/>
    <a:srgbClr val="517B38"/>
    <a:srgbClr val="6BA342"/>
    <a:srgbClr val="361E0E"/>
    <a:srgbClr val="00A49E"/>
    <a:srgbClr val="9681B7"/>
    <a:srgbClr val="96818F"/>
    <a:srgbClr val="EE9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90" autoAdjust="0"/>
    <p:restoredTop sz="76182" autoAdjust="0"/>
  </p:normalViewPr>
  <p:slideViewPr>
    <p:cSldViewPr snapToGrid="0" snapToObjects="1">
      <p:cViewPr>
        <p:scale>
          <a:sx n="51" d="100"/>
          <a:sy n="51" d="100"/>
        </p:scale>
        <p:origin x="-1800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8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650F9-9A3E-EC42-ACF5-9A50B944BD6F}" type="datetimeFigureOut">
              <a:rPr lang="en-US" smtClean="0"/>
              <a:t>2/5/2016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F9BF9-C0C0-8F4D-A9F4-3E1CDA3BC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40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F3386-1435-B645-8E2D-EAE70419FE1C}" type="datetimeFigureOut">
              <a:rPr lang="en-US" smtClean="0"/>
              <a:t>2/5/2016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BD989-EB36-C14F-BA7F-4739F7F25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66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produced at regular intervals, ordered in time. Want to capture this data and build an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04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did we get these numbers…</a:t>
            </a:r>
            <a:r>
              <a:rPr lang="en-US" dirty="0" err="1" smtClean="0"/>
              <a:t>db.collection.stats</a:t>
            </a:r>
            <a:r>
              <a:rPr lang="en-US" dirty="0" smtClean="0"/>
              <a:t>()  </a:t>
            </a:r>
            <a:r>
              <a:rPr lang="en-US" dirty="0" err="1" smtClean="0"/>
              <a:t>totalIndexSize</a:t>
            </a:r>
            <a:r>
              <a:rPr lang="en-US" dirty="0" smtClean="0"/>
              <a:t>, </a:t>
            </a:r>
            <a:r>
              <a:rPr lang="en-US" dirty="0" err="1" smtClean="0"/>
              <a:t>indexSizes</a:t>
            </a:r>
            <a:r>
              <a:rPr lang="en-US" dirty="0" smtClean="0"/>
              <a:t> []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30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out 1 doc per minute granularity, not per second</a:t>
            </a:r>
          </a:p>
          <a:p>
            <a:endParaRPr lang="en-US" dirty="0" smtClean="0"/>
          </a:p>
          <a:p>
            <a:r>
              <a:rPr lang="en-US" dirty="0" smtClean="0"/>
              <a:t>5M</a:t>
            </a:r>
            <a:r>
              <a:rPr lang="en-US" baseline="0" dirty="0" smtClean="0"/>
              <a:t> users performing 10 minute average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48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practice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91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Compound</a:t>
            </a:r>
            <a:r>
              <a:rPr lang="en-US" baseline="0" dirty="0" smtClean="0"/>
              <a:t> unique index on </a:t>
            </a:r>
            <a:r>
              <a:rPr lang="en-US" baseline="0" dirty="0" err="1" smtClean="0"/>
              <a:t>segId</a:t>
            </a:r>
            <a:r>
              <a:rPr lang="en-US" baseline="0" dirty="0" smtClean="0"/>
              <a:t> &amp; date</a:t>
            </a:r>
          </a:p>
          <a:p>
            <a:r>
              <a:rPr lang="en-US" baseline="0" dirty="0" smtClean="0"/>
              <a:t>update field used to identify new documents for aggregation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15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Need to redo these</a:t>
            </a:r>
            <a:r>
              <a:rPr lang="en-US" baseline="0" dirty="0" smtClean="0"/>
              <a:t> index sizes based on different data types for </a:t>
            </a:r>
            <a:r>
              <a:rPr lang="en-US" baseline="0" dirty="0" err="1" smtClean="0"/>
              <a:t>segId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98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15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15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15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36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3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Calibri" charset="0"/>
              </a:rPr>
              <a:t>Need to clarify the new flavors of MMS?</a:t>
            </a:r>
            <a:endParaRPr lang="en-US" dirty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5CE9FC-498F-9E42-95E9-AE29A94F08B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36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36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36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36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75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175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special index type supports the implementation of TTL collections. TTL relies on a background thread in </a:t>
            </a:r>
            <a:r>
              <a:rPr lang="en-US" dirty="0" err="1" smtClean="0"/>
              <a:t>mongod</a:t>
            </a:r>
            <a:r>
              <a:rPr lang="en-US" dirty="0" smtClean="0"/>
              <a:t> that reads the date-typed values in the index and removes expired documents from the collection.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45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 smtClean="0"/>
              <a:t>Wind speed and direction sensor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Antenna for communications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Traffic speed and traffic count sensor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Pan-tilt-zoom color camera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Precipitation and visibility sensor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Air temperature and Relative Humidity sensor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Road surface temperature sensor and sub surface temperature sensor below pavement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3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511ny.org</a:t>
            </a:r>
          </a:p>
          <a:p>
            <a:endParaRPr lang="en-US" dirty="0" smtClean="0"/>
          </a:p>
          <a:p>
            <a:r>
              <a:rPr lang="en-US" dirty="0" smtClean="0"/>
              <a:t>Many states have 511 systems, data provided by dialing 511 and/or via </a:t>
            </a:r>
            <a:r>
              <a:rPr lang="en-US" dirty="0" err="1" smtClean="0"/>
              <a:t>webapp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71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Assumptions/requirements for what we're going to spec</a:t>
            </a:r>
            <a:r>
              <a:rPr lang="en-US" baseline="0" dirty="0" smtClean="0"/>
              <a:t> out for this imaginary time series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67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 I axe the 3 data centers bullet since we don't go</a:t>
            </a:r>
            <a:r>
              <a:rPr lang="en-US" baseline="0" dirty="0" smtClean="0"/>
              <a:t> into replication?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90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findAndModify</a:t>
            </a:r>
            <a:r>
              <a:rPr lang="en-US" dirty="0" smtClean="0"/>
              <a:t> with the $</a:t>
            </a:r>
            <a:r>
              <a:rPr lang="en-US" dirty="0" err="1" smtClean="0"/>
              <a:t>inc</a:t>
            </a:r>
            <a:r>
              <a:rPr lang="en-US" dirty="0" smtClean="0"/>
              <a:t> operator</a:t>
            </a:r>
          </a:p>
          <a:p>
            <a:endParaRPr lang="en-US" dirty="0" smtClean="0"/>
          </a:p>
          <a:p>
            <a:r>
              <a:rPr lang="en-US" dirty="0" smtClean="0"/>
              <a:t>63 mph average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02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***</a:t>
            </a:r>
            <a:r>
              <a:rPr lang="en-US" baseline="0" dirty="0" smtClean="0"/>
              <a:t> clarify 2</a:t>
            </a:r>
            <a:r>
              <a:rPr lang="en-US" baseline="30000" dirty="0" smtClean="0"/>
              <a:t>nd</a:t>
            </a:r>
            <a:r>
              <a:rPr lang="en-US" baseline="0" dirty="0" smtClean="0"/>
              <a:t> to last bullet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3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8403" y="500304"/>
            <a:ext cx="369793" cy="369793"/>
          </a:xfrm>
          <a:prstGeom prst="rect">
            <a:avLst/>
          </a:prstGeom>
        </p:spPr>
      </p:pic>
      <p:pic>
        <p:nvPicPr>
          <p:cNvPr id="10" name="Picture 9" descr="Tre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21" y="0"/>
            <a:ext cx="4735979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16073" y="1835589"/>
            <a:ext cx="7898954" cy="18127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spc="-100">
                <a:solidFill>
                  <a:schemeClr val="bg2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8403" y="4269919"/>
            <a:ext cx="7898954" cy="46810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 spc="-20" baseline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Job Title, 10gen</a:t>
            </a:r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8403" y="3857283"/>
            <a:ext cx="7898954" cy="383348"/>
          </a:xfrm>
          <a:prstGeom prst="rect">
            <a:avLst/>
          </a:prstGeom>
        </p:spPr>
        <p:txBody>
          <a:bodyPr t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 spc="-50" baseline="0">
                <a:solidFill>
                  <a:schemeClr val="bg1"/>
                </a:solidFill>
                <a:effectLst/>
              </a:defRPr>
            </a:lvl1pPr>
          </a:lstStyle>
          <a:p>
            <a:pPr>
              <a:lnSpc>
                <a:spcPts val="1840"/>
              </a:lnSpc>
            </a:pPr>
            <a:r>
              <a:rPr lang="en-US" dirty="0" smtClean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59" y="536115"/>
            <a:ext cx="7348498" cy="298170"/>
          </a:xfrm>
        </p:spPr>
        <p:txBody>
          <a:bodyPr anchor="b" anchorCtr="0"/>
          <a:lstStyle>
            <a:lvl1pPr marL="0" indent="0">
              <a:buNone/>
              <a:defRPr sz="22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#</a:t>
            </a:r>
            <a:r>
              <a:rPr lang="en-US" dirty="0" err="1" smtClean="0"/>
              <a:t>ConferenceHashTag</a:t>
            </a:r>
            <a:endParaRPr lang="en-US" dirty="0"/>
          </a:p>
        </p:txBody>
      </p:sp>
      <p:pic>
        <p:nvPicPr>
          <p:cNvPr id="12" name="Picture 11" descr="MongoDB_Logo_Knockout_RGB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244" y="6307869"/>
            <a:ext cx="1328113" cy="38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55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90116" y="6356350"/>
            <a:ext cx="4337241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6171046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403" y="2998061"/>
            <a:ext cx="7898954" cy="174665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ongoDB_Logo_Knockout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244" y="6307869"/>
            <a:ext cx="1328113" cy="38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53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itle Placeholder 17"/>
          <p:cNvSpPr>
            <a:spLocks noGrp="1"/>
          </p:cNvSpPr>
          <p:nvPr>
            <p:ph type="title"/>
          </p:nvPr>
        </p:nvSpPr>
        <p:spPr>
          <a:xfrm>
            <a:off x="457200" y="927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635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+ Code Demo"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40550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403" y="1652084"/>
            <a:ext cx="7887195" cy="4452399"/>
          </a:xfrm>
          <a:prstGeom prst="rect">
            <a:avLst/>
          </a:prstGeom>
        </p:spPr>
        <p:txBody>
          <a:bodyPr lIns="0" tIns="45720" rIns="0" bIns="0" anchor="t" anchorCtr="0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272"/>
              </a:spcBef>
              <a:spcAft>
                <a:spcPts val="0"/>
              </a:spcAft>
              <a:buClr>
                <a:srgbClr val="0075BF"/>
              </a:buClr>
              <a:buSzPct val="85000"/>
              <a:buFont typeface="Arial"/>
              <a:buNone/>
              <a:tabLst/>
              <a:defRPr sz="1800" b="1" i="0" spc="50" baseline="0">
                <a:solidFill>
                  <a:schemeClr val="bg1"/>
                </a:solidFill>
                <a:latin typeface="Source Code Pro Semibold"/>
                <a:cs typeface="Lucida Console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2pPr>
          </a:lstStyle>
          <a:p>
            <a:pPr lvl="0"/>
            <a:r>
              <a:rPr lang="en-US" dirty="0" smtClean="0"/>
              <a:t>Insert code here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3600" baseline="0">
                <a:solidFill>
                  <a:srgbClr val="6BA342"/>
                </a:solidFill>
              </a:defRPr>
            </a:lvl1pPr>
          </a:lstStyle>
          <a:p>
            <a:r>
              <a:rPr lang="en-US" dirty="0" smtClean="0"/>
              <a:t>Insert header here (2 lines max)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403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r>
              <a:rPr lang="en-US" dirty="0" smtClean="0"/>
              <a:t>Talk Title (abbreviated if necessary),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45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Header + Code Demo"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40550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403" y="1652084"/>
            <a:ext cx="7887195" cy="4452399"/>
          </a:xfrm>
          <a:prstGeom prst="rect">
            <a:avLst/>
          </a:prstGeom>
        </p:spPr>
        <p:txBody>
          <a:bodyPr lIns="0" tIns="45720" rIns="0" bIns="0" anchor="t" anchorCtr="0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272"/>
              </a:spcBef>
              <a:spcAft>
                <a:spcPts val="0"/>
              </a:spcAft>
              <a:buClr>
                <a:srgbClr val="0075BF"/>
              </a:buClr>
              <a:buSzPct val="85000"/>
              <a:buFont typeface="Arial"/>
              <a:buNone/>
              <a:tabLst/>
              <a:defRPr sz="1800" b="1" i="0" spc="50" baseline="0">
                <a:solidFill>
                  <a:schemeClr val="bg1"/>
                </a:solidFill>
                <a:latin typeface="Source Code Pro Semibold"/>
                <a:cs typeface="Lucida Console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2pPr>
          </a:lstStyle>
          <a:p>
            <a:pPr lvl="0"/>
            <a:r>
              <a:rPr lang="en-US" dirty="0" smtClean="0"/>
              <a:t>Insert code here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3600" baseline="0">
                <a:solidFill>
                  <a:srgbClr val="6BA342"/>
                </a:solidFill>
              </a:defRPr>
            </a:lvl1pPr>
          </a:lstStyle>
          <a:p>
            <a:r>
              <a:rPr lang="en-US" dirty="0" smtClean="0"/>
              <a:t>Insert header here (2 lines max)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403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r>
              <a:rPr lang="en-US" dirty="0" smtClean="0"/>
              <a:t>Talk Title (abbreviated if necessary),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4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re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21" y="0"/>
            <a:ext cx="473597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857" y="1835588"/>
            <a:ext cx="7898954" cy="1812776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spc="-10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Insert Section Title Here</a:t>
            </a:r>
            <a:endParaRPr lang="en-US" dirty="0"/>
          </a:p>
        </p:txBody>
      </p:sp>
      <p:pic>
        <p:nvPicPr>
          <p:cNvPr id="8" name="Picture 7" descr="MongoDB_Logo_Knockout_RGB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244" y="6307869"/>
            <a:ext cx="1328113" cy="38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5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de Demo"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40550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403" y="1652084"/>
            <a:ext cx="7887195" cy="4452399"/>
          </a:xfrm>
          <a:prstGeom prst="rect">
            <a:avLst/>
          </a:prstGeom>
        </p:spPr>
        <p:txBody>
          <a:bodyPr lIns="0" tIns="45720" rIns="0" bIns="0" anchor="t" anchorCtr="0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272"/>
              </a:spcBef>
              <a:spcAft>
                <a:spcPts val="0"/>
              </a:spcAft>
              <a:buClr>
                <a:srgbClr val="0075BF"/>
              </a:buClr>
              <a:buSzPct val="85000"/>
              <a:buFont typeface="Arial"/>
              <a:buNone/>
              <a:tabLst/>
              <a:defRPr sz="1800" b="1" i="0" spc="50" baseline="0">
                <a:solidFill>
                  <a:schemeClr val="bg1"/>
                </a:solidFill>
                <a:latin typeface="Source Code Pro Semibold"/>
                <a:cs typeface="Lucida Console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2pPr>
          </a:lstStyle>
          <a:p>
            <a:pPr lvl="0"/>
            <a:r>
              <a:rPr lang="en-US" dirty="0" smtClean="0"/>
              <a:t>Insert code here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3600" baseline="0">
                <a:solidFill>
                  <a:srgbClr val="6BA342"/>
                </a:solidFill>
              </a:defRPr>
            </a:lvl1pPr>
          </a:lstStyle>
          <a:p>
            <a:r>
              <a:rPr lang="en-US" dirty="0" smtClean="0"/>
              <a:t>Insert header here (2 lines max)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403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r>
              <a:rPr lang="en-US" dirty="0" smtClean="0"/>
              <a:t>Talk Title (abbreviated if necessary),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83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>
                <a:solidFill>
                  <a:srgbClr val="6BA34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8650" y="1503680"/>
            <a:ext cx="7899400" cy="4371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pic>
        <p:nvPicPr>
          <p:cNvPr id="7" name="Picture 6" descr="MongoDB_Logo_Knockout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244" y="6307869"/>
            <a:ext cx="1328113" cy="38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8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6BA34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1503680"/>
            <a:ext cx="7899400" cy="4371094"/>
          </a:xfrm>
        </p:spPr>
        <p:txBody>
          <a:bodyPr/>
          <a:lstStyle>
            <a:lvl1pPr marL="0" indent="0">
              <a:lnSpc>
                <a:spcPts val="3440"/>
              </a:lnSpc>
              <a:spcBef>
                <a:spcPts val="0"/>
              </a:spcBef>
              <a:spcAft>
                <a:spcPts val="1400"/>
              </a:spcAft>
              <a:buNone/>
              <a:defRPr sz="2800" spc="-90" baseline="0"/>
            </a:lvl1pPr>
          </a:lstStyle>
          <a:p>
            <a:pPr lvl="0"/>
            <a:r>
              <a:rPr lang="en-US" dirty="0" smtClean="0"/>
              <a:t>Insert text here.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lvl="0"/>
            <a:r>
              <a:rPr lang="en-US" dirty="0" err="1" smtClean="0"/>
              <a:t>Sed</a:t>
            </a:r>
            <a:r>
              <a:rPr lang="en-US" dirty="0" smtClean="0"/>
              <a:t> dolor ante,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, </a:t>
            </a:r>
            <a:r>
              <a:rPr lang="en-US" dirty="0" err="1" smtClean="0"/>
              <a:t>portitor</a:t>
            </a:r>
            <a:r>
              <a:rPr lang="en-US" dirty="0" smtClean="0"/>
              <a:t> id </a:t>
            </a:r>
            <a:r>
              <a:rPr lang="en-US" dirty="0" err="1" smtClean="0"/>
              <a:t>libero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non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auge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algn="l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pic>
        <p:nvPicPr>
          <p:cNvPr id="8" name="Picture 7" descr="MongoDB_Logo_Knockout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244" y="6307869"/>
            <a:ext cx="1328113" cy="38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0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Caption (no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8650" y="1344756"/>
            <a:ext cx="7899400" cy="4286885"/>
          </a:xfrm>
          <a:solidFill>
            <a:schemeClr val="bg2">
              <a:alpha val="23000"/>
            </a:schemeClr>
          </a:solidFill>
          <a:ln w="76200" cmpd="sng">
            <a:noFill/>
          </a:ln>
          <a:effectLst/>
        </p:spPr>
        <p:txBody>
          <a:bodyPr>
            <a:sp3d/>
          </a:bodyPr>
          <a:lstStyle>
            <a:lvl1pPr marL="0" indent="0">
              <a:buNone/>
              <a:defRPr baseline="0">
                <a:effectLst/>
              </a:defRPr>
            </a:lvl1pPr>
          </a:lstStyle>
          <a:p>
            <a:pPr lvl="0"/>
            <a:r>
              <a:rPr lang="en-US" dirty="0" smtClean="0"/>
              <a:t>Insert Picture/Table/Chart Here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algn="l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>
                <a:solidFill>
                  <a:srgbClr val="6BA34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MongoDB_Logo_Knockout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244" y="6307869"/>
            <a:ext cx="1328113" cy="38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2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algn="l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pic>
        <p:nvPicPr>
          <p:cNvPr id="5" name="Picture 4" descr="MongoDB_Logo_Knockout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244" y="6307869"/>
            <a:ext cx="1328113" cy="38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5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/ Lead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867624"/>
            <a:ext cx="7899400" cy="53788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-100"/>
            </a:lvl1pPr>
          </a:lstStyle>
          <a:p>
            <a:pPr lvl="0"/>
            <a:r>
              <a:rPr lang="en-US" dirty="0" smtClean="0"/>
              <a:t>XYZ is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2572914"/>
            <a:ext cx="7899400" cy="971206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b="1" i="0" baseline="0">
                <a:solidFill>
                  <a:srgbClr val="6BA342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Insert text here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algn="l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pic>
        <p:nvPicPr>
          <p:cNvPr id="9" name="Picture 8" descr="MongoDB_Logo_Knockout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244" y="6307869"/>
            <a:ext cx="1328113" cy="38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44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471035"/>
            <a:ext cx="7899400" cy="822325"/>
          </a:xfrm>
        </p:spPr>
        <p:txBody>
          <a:bodyPr/>
          <a:lstStyle>
            <a:lvl1pPr marL="0" indent="0">
              <a:buNone/>
              <a:defRPr sz="22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-Speaker, Position (if applicable), Company (if applicable)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721360"/>
            <a:ext cx="7899400" cy="3535680"/>
          </a:xfrm>
        </p:spPr>
        <p:txBody>
          <a:bodyPr anchor="t" anchorCtr="0"/>
          <a:lstStyle>
            <a:lvl1pPr marL="0" indent="0">
              <a:lnSpc>
                <a:spcPts val="3440"/>
              </a:lnSpc>
              <a:spcBef>
                <a:spcPts val="0"/>
              </a:spcBef>
              <a:spcAft>
                <a:spcPts val="1400"/>
              </a:spcAft>
              <a:buNone/>
              <a:defRPr sz="2800" spc="-9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Insert text here.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dolor ante,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, </a:t>
            </a:r>
            <a:r>
              <a:rPr lang="en-US" dirty="0" err="1" smtClean="0"/>
              <a:t>portitor</a:t>
            </a:r>
            <a:r>
              <a:rPr lang="en-US" dirty="0" smtClean="0"/>
              <a:t> id </a:t>
            </a:r>
            <a:r>
              <a:rPr lang="en-US" dirty="0" err="1" smtClean="0"/>
              <a:t>libero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non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auge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algn="l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pic>
        <p:nvPicPr>
          <p:cNvPr id="9" name="Picture 8" descr="MongoDB_Logo_Knockout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244" y="6307869"/>
            <a:ext cx="1328113" cy="38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2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 smtClean="0"/>
              <a:t>Insert header here (2 lines max)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28402" y="1509059"/>
            <a:ext cx="7898955" cy="45346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First level </a:t>
            </a:r>
          </a:p>
          <a:p>
            <a:pPr lvl="1"/>
            <a:r>
              <a:rPr lang="en-US" dirty="0" smtClean="0"/>
              <a:t>Second great level (USE NO MORE THAN 2 LEVELS!)</a:t>
            </a:r>
          </a:p>
        </p:txBody>
      </p:sp>
    </p:spTree>
    <p:extLst>
      <p:ext uri="{BB962C8B-B14F-4D97-AF65-F5344CB8AC3E}">
        <p14:creationId xmlns:p14="http://schemas.microsoft.com/office/powerpoint/2010/main" val="304748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50" r:id="rId4"/>
    <p:sldLayoutId id="2147483666" r:id="rId5"/>
    <p:sldLayoutId id="2147483670" r:id="rId6"/>
    <p:sldLayoutId id="2147483671" r:id="rId7"/>
    <p:sldLayoutId id="2147483672" r:id="rId8"/>
    <p:sldLayoutId id="2147483668" r:id="rId9"/>
    <p:sldLayoutId id="2147483677" r:id="rId10"/>
    <p:sldLayoutId id="2147483678" r:id="rId11"/>
    <p:sldLayoutId id="2147483679" r:id="rId12"/>
    <p:sldLayoutId id="2147483680" r:id="rId13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600" b="1" i="0" kern="1200" cap="none" baseline="0">
          <a:solidFill>
            <a:schemeClr val="accent1"/>
          </a:solidFill>
          <a:latin typeface="PT Sans"/>
          <a:ea typeface="+mj-ea"/>
          <a:cs typeface="PT Sans"/>
        </a:defRPr>
      </a:lvl1pPr>
    </p:titleStyle>
    <p:bodyStyle>
      <a:lvl1pPr marL="256032" indent="-256032" algn="l" defTabSz="457200" rtl="0" eaLnBrk="1" latinLnBrk="0" hangingPunct="1">
        <a:lnSpc>
          <a:spcPts val="3540"/>
        </a:lnSpc>
        <a:spcBef>
          <a:spcPts val="1272"/>
        </a:spcBef>
        <a:buClr>
          <a:srgbClr val="6BA342"/>
        </a:buClr>
        <a:buSzPct val="85000"/>
        <a:buFont typeface="Arial"/>
        <a:buChar char="•"/>
        <a:defRPr sz="3000" kern="1200" spc="-100" baseline="0">
          <a:ln w="1905">
            <a:noFill/>
          </a:ln>
          <a:solidFill>
            <a:srgbClr val="625F5E"/>
          </a:solidFill>
          <a:latin typeface="PT Sans"/>
          <a:ea typeface="+mn-ea"/>
          <a:cs typeface="PT Sans"/>
        </a:defRPr>
      </a:lvl1pPr>
      <a:lvl2pPr marL="740664" indent="-256032" algn="l" defTabSz="457200" rtl="0" eaLnBrk="1" latinLnBrk="0" hangingPunct="1">
        <a:spcBef>
          <a:spcPts val="200"/>
        </a:spcBef>
        <a:buClr>
          <a:srgbClr val="6BA342"/>
        </a:buClr>
        <a:buSzPct val="90000"/>
        <a:buFont typeface="Arial"/>
        <a:buChar char="–"/>
        <a:defRPr sz="2400" kern="1200" spc="-100" baseline="0">
          <a:solidFill>
            <a:srgbClr val="625F5E"/>
          </a:solidFill>
          <a:latin typeface="PT Sans"/>
          <a:ea typeface="+mn-ea"/>
          <a:cs typeface="PT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ata_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0gen-labs/hvd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6073" y="1835589"/>
            <a:ext cx="8150696" cy="1812775"/>
          </a:xfrm>
        </p:spPr>
        <p:txBody>
          <a:bodyPr>
            <a:normAutofit/>
          </a:bodyPr>
          <a:lstStyle/>
          <a:p>
            <a:r>
              <a:rPr lang="en-US" dirty="0" err="1" smtClean="0"/>
              <a:t>MongoDB</a:t>
            </a:r>
            <a:r>
              <a:rPr lang="en-US" dirty="0" smtClean="0"/>
              <a:t> for Time Series Data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Senior Solutions </a:t>
            </a:r>
            <a:r>
              <a:rPr lang="en-US" dirty="0" smtClean="0"/>
              <a:t>Architect, MongoDB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Mark </a:t>
            </a:r>
            <a:r>
              <a:rPr lang="en-US" dirty="0" err="1" smtClean="0"/>
              <a:t>Helmstetter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helmstetter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MongoDBDays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4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Retention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8650" y="1207609"/>
            <a:ext cx="7899400" cy="4371094"/>
          </a:xfrm>
        </p:spPr>
        <p:txBody>
          <a:bodyPr/>
          <a:lstStyle/>
          <a:p>
            <a:r>
              <a:rPr lang="en-US" dirty="0" smtClean="0"/>
              <a:t>How long is data required?</a:t>
            </a:r>
          </a:p>
          <a:p>
            <a:r>
              <a:rPr lang="en-US" dirty="0" smtClean="0"/>
              <a:t>Strategies for purging data</a:t>
            </a:r>
          </a:p>
          <a:p>
            <a:pPr lvl="1"/>
            <a:r>
              <a:rPr lang="en-US" dirty="0" smtClean="0"/>
              <a:t>TTL Collections</a:t>
            </a:r>
          </a:p>
          <a:p>
            <a:pPr lvl="1"/>
            <a:r>
              <a:rPr lang="en-US" dirty="0" smtClean="0"/>
              <a:t>Batch </a:t>
            </a:r>
            <a:r>
              <a:rPr lang="en-US" dirty="0" smtClean="0">
                <a:latin typeface="Courier"/>
                <a:cs typeface="Courier"/>
              </a:rPr>
              <a:t>remove({query})</a:t>
            </a:r>
          </a:p>
          <a:p>
            <a:pPr lvl="1"/>
            <a:r>
              <a:rPr lang="en-US" dirty="0" smtClean="0"/>
              <a:t>Drop collection</a:t>
            </a:r>
          </a:p>
          <a:p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Can effectively double write load</a:t>
            </a:r>
          </a:p>
          <a:p>
            <a:pPr lvl="1"/>
            <a:r>
              <a:rPr lang="en-US" dirty="0" smtClean="0"/>
              <a:t>Fragmentation and Record Reuse</a:t>
            </a:r>
          </a:p>
          <a:p>
            <a:pPr lvl="1"/>
            <a:r>
              <a:rPr lang="en-US" dirty="0" smtClean="0"/>
              <a:t>Index updates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MongoDB_Illustration_DataWarehouse_Gree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04" y="331269"/>
            <a:ext cx="4259628" cy="425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8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Requirements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9810" y="1503680"/>
            <a:ext cx="4003454" cy="4371094"/>
          </a:xfrm>
        </p:spPr>
        <p:txBody>
          <a:bodyPr numCol="1"/>
          <a:lstStyle/>
          <a:p>
            <a:r>
              <a:rPr lang="en-US" dirty="0" smtClean="0"/>
              <a:t>Event Resolution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Dashboards</a:t>
            </a:r>
          </a:p>
          <a:p>
            <a:pPr lvl="1"/>
            <a:r>
              <a:rPr lang="en-US" dirty="0" smtClean="0"/>
              <a:t>Analytics</a:t>
            </a:r>
          </a:p>
          <a:p>
            <a:pPr lvl="1"/>
            <a:r>
              <a:rPr lang="en-US" dirty="0" smtClean="0"/>
              <a:t>Reporting</a:t>
            </a:r>
          </a:p>
          <a:p>
            <a:pPr lvl="1"/>
            <a:endParaRPr lang="en-US" dirty="0"/>
          </a:p>
          <a:p>
            <a:r>
              <a:rPr lang="en-US" dirty="0" smtClean="0"/>
              <a:t>Data Retention Policies</a:t>
            </a:r>
          </a:p>
          <a:p>
            <a:r>
              <a:rPr lang="en-US" dirty="0" smtClean="0"/>
              <a:t>Event and Query Volumes</a:t>
            </a:r>
            <a:endParaRPr lang="en-US" dirty="0"/>
          </a:p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582356" y="1424086"/>
            <a:ext cx="2525267" cy="1159820"/>
          </a:xfrm>
          <a:prstGeom prst="straightConnector1">
            <a:avLst/>
          </a:prstGeom>
          <a:ln w="31750">
            <a:solidFill>
              <a:srgbClr val="3366FF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582356" y="3457445"/>
            <a:ext cx="2525267" cy="7341"/>
          </a:xfrm>
          <a:prstGeom prst="straightConnector1">
            <a:avLst/>
          </a:prstGeom>
          <a:ln w="31750">
            <a:solidFill>
              <a:srgbClr val="3366FF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356" y="4279598"/>
            <a:ext cx="2525267" cy="880877"/>
          </a:xfrm>
          <a:prstGeom prst="line">
            <a:avLst/>
          </a:prstGeom>
          <a:ln w="31750">
            <a:solidFill>
              <a:srgbClr val="3366FF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255494" y="172716"/>
            <a:ext cx="2558166" cy="1903528"/>
            <a:chOff x="6255494" y="172716"/>
            <a:chExt cx="2558166" cy="1903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5494" y="520026"/>
              <a:ext cx="2558166" cy="155621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518712" y="172716"/>
              <a:ext cx="1695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Schema Design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44542" y="2147352"/>
            <a:ext cx="2469118" cy="2140909"/>
            <a:chOff x="6344542" y="2147352"/>
            <a:chExt cx="2469118" cy="21409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4542" y="2510496"/>
              <a:ext cx="2469118" cy="177776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60997" y="2147352"/>
              <a:ext cx="2207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Aggregation Queries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44542" y="4460214"/>
            <a:ext cx="2302784" cy="1643112"/>
            <a:chOff x="6344542" y="4460214"/>
            <a:chExt cx="2302784" cy="1643112"/>
          </a:xfrm>
        </p:grpSpPr>
        <p:pic>
          <p:nvPicPr>
            <p:cNvPr id="6" name="Picture 5" descr="Architecture---Horizontally-Scalable-Comb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542" y="4815473"/>
              <a:ext cx="2302784" cy="128785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452643" y="4460214"/>
              <a:ext cx="2144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Cluster Architecture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11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Mission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05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347" y="110963"/>
            <a:ext cx="2056515" cy="5264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521" y="110963"/>
            <a:ext cx="3289300" cy="24638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526" y="3221790"/>
            <a:ext cx="45593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3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VD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54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6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 Nationwide traffic monitoring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69" y="0"/>
            <a:ext cx="8790013" cy="613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7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 from our </a:t>
            </a:r>
            <a:r>
              <a:rPr lang="en-US" dirty="0"/>
              <a:t>data</a:t>
            </a:r>
          </a:p>
        </p:txBody>
      </p:sp>
      <p:pic>
        <p:nvPicPr>
          <p:cNvPr id="8" name="Picture 7" descr="trades_char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752" y="1452538"/>
            <a:ext cx="2626348" cy="19672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34367" y="4642563"/>
            <a:ext cx="40810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Charting and Trending</a:t>
            </a:r>
          </a:p>
        </p:txBody>
      </p:sp>
    </p:spTree>
    <p:extLst>
      <p:ext uri="{BB962C8B-B14F-4D97-AF65-F5344CB8AC3E}">
        <p14:creationId xmlns:p14="http://schemas.microsoft.com/office/powerpoint/2010/main" val="129521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 from our </a:t>
            </a:r>
            <a:r>
              <a:rPr lang="en-US" dirty="0"/>
              <a:t>data</a:t>
            </a:r>
          </a:p>
        </p:txBody>
      </p:sp>
      <p:pic>
        <p:nvPicPr>
          <p:cNvPr id="8" name="Picture 7" descr="trades_char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752" y="1452538"/>
            <a:ext cx="2626348" cy="19672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35838" y="4642563"/>
            <a:ext cx="57060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Historical &amp; Predictive Analysis</a:t>
            </a:r>
            <a:endParaRPr lang="en-US" sz="3200" dirty="0"/>
          </a:p>
        </p:txBody>
      </p:sp>
      <p:pic>
        <p:nvPicPr>
          <p:cNvPr id="2" name="Picture 1" descr="linar_regressio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756" y="1735940"/>
            <a:ext cx="34290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3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 from our </a:t>
            </a:r>
            <a:r>
              <a:rPr lang="en-US" dirty="0"/>
              <a:t>data</a:t>
            </a:r>
          </a:p>
        </p:txBody>
      </p:sp>
      <p:pic>
        <p:nvPicPr>
          <p:cNvPr id="8" name="Picture 7" descr="trades_char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752" y="1452538"/>
            <a:ext cx="2626348" cy="19672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35838" y="4642563"/>
            <a:ext cx="50889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Real Time Traffic Dashboard</a:t>
            </a:r>
            <a:endParaRPr lang="en-US" sz="3200" dirty="0"/>
          </a:p>
        </p:txBody>
      </p:sp>
      <p:pic>
        <p:nvPicPr>
          <p:cNvPr id="2" name="Picture 1" descr="linar_regressio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756" y="1735940"/>
            <a:ext cx="3429000" cy="2374900"/>
          </a:xfrm>
          <a:prstGeom prst="rect">
            <a:avLst/>
          </a:prstGeom>
        </p:spPr>
      </p:pic>
      <p:pic>
        <p:nvPicPr>
          <p:cNvPr id="4" name="Picture 3" descr="dashboar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55" y="2192017"/>
            <a:ext cx="2975409" cy="223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3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Traffic sensors to monitor interstate conditions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16,000 sensors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Measure</a:t>
            </a:r>
          </a:p>
          <a:p>
            <a:pPr marL="1197864" lvl="1" indent="-457200">
              <a:buFont typeface="Arial"/>
              <a:buChar char="•"/>
            </a:pPr>
            <a:r>
              <a:rPr lang="en-US" dirty="0" smtClean="0"/>
              <a:t>Speed</a:t>
            </a:r>
          </a:p>
          <a:p>
            <a:pPr marL="1197864" lvl="1" indent="-457200">
              <a:buFont typeface="Arial"/>
              <a:buChar char="•"/>
            </a:pPr>
            <a:r>
              <a:rPr lang="en-US" dirty="0" smtClean="0"/>
              <a:t>Travel time</a:t>
            </a:r>
          </a:p>
          <a:p>
            <a:pPr marL="1197864" lvl="1" indent="-457200">
              <a:buFont typeface="Arial"/>
              <a:buChar char="•"/>
            </a:pPr>
            <a:r>
              <a:rPr lang="en-US" dirty="0" smtClean="0"/>
              <a:t>Weather,  pavement, and traffic conditions</a:t>
            </a:r>
          </a:p>
          <a:p>
            <a:pPr marL="1197864" lvl="1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Minute level resolution (average)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Support desktop, mobile, and car navigation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70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Time Series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93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requirements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Need to keep 3 year history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Three data centers</a:t>
            </a:r>
          </a:p>
          <a:p>
            <a:pPr marL="1197864" lvl="1" indent="-457200">
              <a:buFont typeface="Arial"/>
              <a:buChar char="•"/>
            </a:pPr>
            <a:r>
              <a:rPr lang="en-US" dirty="0" smtClean="0"/>
              <a:t>VA, Chicago,  LA</a:t>
            </a:r>
          </a:p>
          <a:p>
            <a:pPr marL="1197864" lvl="1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Need to support 5M simultaneous users</a:t>
            </a:r>
          </a:p>
          <a:p>
            <a:pPr marL="1197864" lvl="1" indent="-457200">
              <a:buFont typeface="Arial"/>
              <a:buChar char="•"/>
            </a:pPr>
            <a:r>
              <a:rPr lang="en-US" dirty="0" smtClean="0"/>
              <a:t>Peak volume (rush hour)</a:t>
            </a:r>
          </a:p>
          <a:p>
            <a:pPr marL="1197864" lvl="1" indent="-457200">
              <a:buFont typeface="Arial"/>
              <a:buChar char="•"/>
            </a:pPr>
            <a:r>
              <a:rPr lang="en-US" dirty="0" smtClean="0"/>
              <a:t>Every minute, each request the 10 minute average speed for 50 sensors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7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S</a:t>
            </a:r>
            <a:r>
              <a:rPr lang="en-US" dirty="0" smtClean="0"/>
              <a:t>uccessfully deploy a MongoDB application at scale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Use case: traffic data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Presentation Components</a:t>
            </a:r>
          </a:p>
          <a:p>
            <a:pPr marL="1197864" lvl="1" indent="-457200">
              <a:buFont typeface="+mj-lt"/>
              <a:buAutoNum type="arabicPeriod"/>
            </a:pPr>
            <a:r>
              <a:rPr lang="en-US" dirty="0" smtClean="0"/>
              <a:t>Schema Design</a:t>
            </a:r>
            <a:endParaRPr lang="en-US" dirty="0"/>
          </a:p>
          <a:p>
            <a:pPr marL="1197864" lvl="1" indent="-457200">
              <a:buFont typeface="+mj-lt"/>
              <a:buAutoNum type="arabicPeriod"/>
            </a:pPr>
            <a:r>
              <a:rPr lang="en-US" dirty="0" smtClean="0"/>
              <a:t>Aggregation</a:t>
            </a:r>
            <a:endParaRPr lang="en-US" dirty="0"/>
          </a:p>
          <a:p>
            <a:pPr marL="1197864" lvl="1" indent="-457200">
              <a:buFont typeface="+mj-lt"/>
              <a:buAutoNum type="arabicPeriod"/>
            </a:pPr>
            <a:r>
              <a:rPr lang="en-US" dirty="0" smtClean="0"/>
              <a:t>Cluster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5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 Design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4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 Design Goals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Store raw event </a:t>
            </a:r>
            <a:r>
              <a:rPr lang="en-US" dirty="0"/>
              <a:t>d</a:t>
            </a:r>
            <a:r>
              <a:rPr lang="en-US" dirty="0" smtClean="0"/>
              <a:t>ata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Support analytical </a:t>
            </a:r>
            <a:r>
              <a:rPr lang="en-US" dirty="0"/>
              <a:t>q</a:t>
            </a:r>
            <a:r>
              <a:rPr lang="en-US" dirty="0" smtClean="0"/>
              <a:t>ueries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Find best compromise of:</a:t>
            </a:r>
          </a:p>
          <a:p>
            <a:pPr lvl="1"/>
            <a:r>
              <a:rPr lang="en-US" dirty="0" smtClean="0"/>
              <a:t>Memory utilization</a:t>
            </a:r>
          </a:p>
          <a:p>
            <a:pPr lvl="1"/>
            <a:r>
              <a:rPr lang="en-US" dirty="0" smtClean="0"/>
              <a:t>Write performance</a:t>
            </a:r>
          </a:p>
          <a:p>
            <a:pPr lvl="1"/>
            <a:r>
              <a:rPr lang="en-US" dirty="0" smtClean="0"/>
              <a:t>Read/</a:t>
            </a:r>
            <a:r>
              <a:rPr lang="en-US" dirty="0"/>
              <a:t>a</a:t>
            </a:r>
            <a:r>
              <a:rPr lang="en-US" dirty="0" smtClean="0"/>
              <a:t>nalytical query </a:t>
            </a:r>
            <a:r>
              <a:rPr lang="en-US" dirty="0"/>
              <a:t>p</a:t>
            </a:r>
            <a:r>
              <a:rPr lang="en-US" dirty="0" smtClean="0"/>
              <a:t>erformance</a:t>
            </a:r>
          </a:p>
          <a:p>
            <a:pPr lvl="1"/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Accomplish with realistic amount of hardware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Designing For </a:t>
            </a:r>
            <a:r>
              <a:rPr lang="en-US" dirty="0" smtClean="0"/>
              <a:t>Reading, Writing, …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Document per event</a:t>
            </a:r>
          </a:p>
          <a:p>
            <a:r>
              <a:rPr lang="en-US" dirty="0"/>
              <a:t>Document per minute (average)</a:t>
            </a:r>
          </a:p>
          <a:p>
            <a:r>
              <a:rPr lang="en-US" dirty="0"/>
              <a:t>Document per minute (second)</a:t>
            </a:r>
          </a:p>
          <a:p>
            <a:r>
              <a:rPr lang="en-US" dirty="0"/>
              <a:t>Document per </a:t>
            </a:r>
            <a:r>
              <a:rPr lang="en-US" dirty="0" smtClean="0"/>
              <a:t>hour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0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Per Event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628650" y="1416516"/>
            <a:ext cx="7899400" cy="4371094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err="1" smtClean="0">
                <a:latin typeface="Consolas"/>
                <a:cs typeface="Consolas"/>
              </a:rPr>
              <a:t>segId</a:t>
            </a:r>
            <a:r>
              <a:rPr lang="en-US" sz="2000" dirty="0" smtClean="0">
                <a:latin typeface="Consolas"/>
                <a:cs typeface="Consolas"/>
              </a:rPr>
              <a:t>: "I495_mile23",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 smtClean="0">
                <a:latin typeface="Consolas"/>
                <a:cs typeface="Consolas"/>
              </a:rPr>
              <a:t>  date: </a:t>
            </a:r>
            <a:r>
              <a:rPr lang="en-US" sz="2000" dirty="0" err="1">
                <a:latin typeface="Consolas"/>
                <a:cs typeface="Consolas"/>
              </a:rPr>
              <a:t>ISODate</a:t>
            </a:r>
            <a:r>
              <a:rPr lang="en-US" sz="2000" dirty="0" smtClean="0">
                <a:latin typeface="Consolas"/>
                <a:cs typeface="Consolas"/>
              </a:rPr>
              <a:t>("2013</a:t>
            </a:r>
            <a:r>
              <a:rPr lang="en-US" sz="2000" dirty="0">
                <a:latin typeface="Consolas"/>
                <a:cs typeface="Consolas"/>
              </a:rPr>
              <a:t>-10-16T22:07:38.000-</a:t>
            </a:r>
            <a:r>
              <a:rPr lang="en-US" sz="2000" dirty="0" smtClean="0">
                <a:latin typeface="Consolas"/>
                <a:cs typeface="Consolas"/>
              </a:rPr>
              <a:t>0500"),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smtClean="0">
                <a:latin typeface="Consolas"/>
                <a:cs typeface="Consolas"/>
              </a:rPr>
              <a:t>speed: 63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 smtClean="0">
                <a:latin typeface="Consolas"/>
                <a:cs typeface="Consolas"/>
              </a:rPr>
              <a:t>}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3195810"/>
            <a:ext cx="8229600" cy="294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12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95959"/>
                </a:solidFill>
                <a:latin typeface="Calibri"/>
                <a:ea typeface="MS PGothic" pitchFamily="34" charset="-128"/>
                <a:cs typeface="Calibri"/>
              </a:defRPr>
            </a:lvl1pPr>
            <a:lvl2pPr marL="742950" indent="-285750" algn="l" defTabSz="457200" rtl="0" eaLnBrk="1" fontAlgn="base" hangingPunct="1">
              <a:lnSpc>
                <a:spcPts val="2775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595959"/>
                </a:solidFill>
                <a:latin typeface="Calibri"/>
                <a:ea typeface="MS PGothic" pitchFamily="34" charset="-128"/>
                <a:cs typeface="Calibri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None/>
            </a:pPr>
            <a:endParaRPr lang="en-US" sz="2000" dirty="0">
              <a:latin typeface="+mn-lt"/>
            </a:endParaRPr>
          </a:p>
          <a:p>
            <a:pPr>
              <a:buClr>
                <a:schemeClr val="accent1"/>
              </a:buClr>
            </a:pPr>
            <a:r>
              <a:rPr lang="en-US" sz="2000" dirty="0" smtClean="0">
                <a:latin typeface="+mn-lt"/>
              </a:rPr>
              <a:t>Relational</a:t>
            </a:r>
            <a:r>
              <a:rPr lang="en-US" sz="2000" dirty="0">
                <a:latin typeface="+mn-lt"/>
              </a:rPr>
              <a:t>-centric approach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latin typeface="+mn-lt"/>
              </a:rPr>
              <a:t>Insert-driven </a:t>
            </a:r>
            <a:r>
              <a:rPr lang="en-US" sz="2000" dirty="0" smtClean="0">
                <a:latin typeface="+mn-lt"/>
              </a:rPr>
              <a:t>workload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latin typeface="+mn-lt"/>
              </a:rPr>
              <a:t>Aggregations computed at application-level</a:t>
            </a:r>
          </a:p>
          <a:p>
            <a:pPr>
              <a:buClr>
                <a:schemeClr val="accent1"/>
              </a:buClr>
            </a:pPr>
            <a:endParaRPr lang="en-US" sz="2000" dirty="0">
              <a:latin typeface="+mn-lt"/>
            </a:endParaRPr>
          </a:p>
          <a:p>
            <a:pPr>
              <a:buClr>
                <a:schemeClr val="accent1"/>
              </a:buClr>
            </a:pP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666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Per Minute (Average)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628650" y="1416516"/>
            <a:ext cx="7899400" cy="4371094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err="1" smtClean="0">
                <a:latin typeface="Consolas"/>
                <a:cs typeface="Consolas"/>
              </a:rPr>
              <a:t>segId</a:t>
            </a:r>
            <a:r>
              <a:rPr lang="en-US" sz="2000" dirty="0" smtClean="0">
                <a:latin typeface="Consolas"/>
                <a:cs typeface="Consolas"/>
              </a:rPr>
              <a:t>: "I495_mile23",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date: </a:t>
            </a:r>
            <a:r>
              <a:rPr lang="en-US" sz="2000" dirty="0" err="1">
                <a:latin typeface="Consolas"/>
                <a:cs typeface="Consolas"/>
              </a:rPr>
              <a:t>ISODate</a:t>
            </a:r>
            <a:r>
              <a:rPr lang="en-US" sz="2000" dirty="0" smtClean="0">
                <a:latin typeface="Consolas"/>
                <a:cs typeface="Consolas"/>
              </a:rPr>
              <a:t>("2013</a:t>
            </a:r>
            <a:r>
              <a:rPr lang="en-US" sz="2000" dirty="0">
                <a:latin typeface="Consolas"/>
                <a:cs typeface="Consolas"/>
              </a:rPr>
              <a:t>-10-16T22:07:00.000-</a:t>
            </a:r>
            <a:r>
              <a:rPr lang="en-US" sz="2000" dirty="0" smtClean="0">
                <a:latin typeface="Consolas"/>
                <a:cs typeface="Consolas"/>
              </a:rPr>
              <a:t>0500"),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err="1" smtClean="0">
                <a:latin typeface="Consolas"/>
                <a:cs typeface="Consolas"/>
              </a:rPr>
              <a:t>speed_count</a:t>
            </a:r>
            <a:r>
              <a:rPr lang="en-US" sz="2000" dirty="0" smtClean="0">
                <a:latin typeface="Consolas"/>
                <a:cs typeface="Consolas"/>
              </a:rPr>
              <a:t>: 18,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err="1" smtClean="0">
                <a:latin typeface="Consolas"/>
                <a:cs typeface="Consolas"/>
              </a:rPr>
              <a:t>speed_sum</a:t>
            </a:r>
            <a:r>
              <a:rPr lang="en-US" sz="2000" dirty="0">
                <a:latin typeface="Consolas"/>
                <a:cs typeface="Consolas"/>
              </a:rPr>
              <a:t>: </a:t>
            </a:r>
            <a:r>
              <a:rPr lang="en-US" sz="2000" dirty="0" smtClean="0">
                <a:latin typeface="Consolas"/>
                <a:cs typeface="Consolas"/>
              </a:rPr>
              <a:t>1134,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 smtClean="0">
                <a:latin typeface="Consolas"/>
                <a:cs typeface="Consolas"/>
              </a:rPr>
              <a:t>}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3663094"/>
            <a:ext cx="8229600" cy="2476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12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95959"/>
                </a:solidFill>
                <a:latin typeface="Calibri"/>
                <a:ea typeface="MS PGothic" pitchFamily="34" charset="-128"/>
                <a:cs typeface="Calibri"/>
              </a:defRPr>
            </a:lvl1pPr>
            <a:lvl2pPr marL="742950" indent="-285750" algn="l" defTabSz="457200" rtl="0" eaLnBrk="1" fontAlgn="base" hangingPunct="1">
              <a:lnSpc>
                <a:spcPts val="2775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595959"/>
                </a:solidFill>
                <a:latin typeface="Calibri"/>
                <a:ea typeface="MS PGothic" pitchFamily="34" charset="-128"/>
                <a:cs typeface="Calibri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sz="2000">
                <a:latin typeface="+mn-lt"/>
              </a:rPr>
              <a:t>Pre-aggregate to compute average per minute more easily</a:t>
            </a:r>
          </a:p>
          <a:p>
            <a:pPr>
              <a:buClr>
                <a:schemeClr val="accent1"/>
              </a:buClr>
            </a:pPr>
            <a:r>
              <a:rPr lang="en-US" sz="2000">
                <a:latin typeface="+mn-lt"/>
              </a:rPr>
              <a:t>Update-driven workload</a:t>
            </a:r>
          </a:p>
          <a:p>
            <a:pPr>
              <a:buClr>
                <a:schemeClr val="accent1"/>
              </a:buClr>
            </a:pPr>
            <a:r>
              <a:rPr lang="en-US" sz="2000">
                <a:latin typeface="+mn-lt"/>
              </a:rPr>
              <a:t>Resolution at the minute-level</a:t>
            </a:r>
          </a:p>
        </p:txBody>
      </p:sp>
    </p:spTree>
    <p:extLst>
      <p:ext uri="{BB962C8B-B14F-4D97-AF65-F5344CB8AC3E}">
        <p14:creationId xmlns:p14="http://schemas.microsoft.com/office/powerpoint/2010/main" val="342258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Per Minute (By Second)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628650" y="1416516"/>
            <a:ext cx="7899400" cy="4371094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err="1" smtClean="0">
                <a:latin typeface="Consolas"/>
                <a:cs typeface="Consolas"/>
              </a:rPr>
              <a:t>segId</a:t>
            </a:r>
            <a:r>
              <a:rPr lang="en-US" sz="2000" dirty="0" smtClean="0">
                <a:latin typeface="Consolas"/>
                <a:cs typeface="Consolas"/>
              </a:rPr>
              <a:t>: "I495_mile23",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 smtClean="0">
                <a:latin typeface="Consolas"/>
                <a:cs typeface="Consolas"/>
              </a:rPr>
              <a:t>  date: </a:t>
            </a:r>
            <a:r>
              <a:rPr lang="en-US" sz="2000" dirty="0" err="1">
                <a:latin typeface="Consolas"/>
                <a:cs typeface="Consolas"/>
              </a:rPr>
              <a:t>ISODate</a:t>
            </a:r>
            <a:r>
              <a:rPr lang="en-US" sz="2000" dirty="0" smtClean="0">
                <a:latin typeface="Consolas"/>
                <a:cs typeface="Consolas"/>
              </a:rPr>
              <a:t>("2013</a:t>
            </a:r>
            <a:r>
              <a:rPr lang="en-US" sz="2000" dirty="0">
                <a:latin typeface="Consolas"/>
                <a:cs typeface="Consolas"/>
              </a:rPr>
              <a:t>-10-16T22:07:00.000-</a:t>
            </a:r>
            <a:r>
              <a:rPr lang="en-US" sz="2000" dirty="0" smtClean="0">
                <a:latin typeface="Consolas"/>
                <a:cs typeface="Consolas"/>
              </a:rPr>
              <a:t>0500"),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smtClean="0">
                <a:latin typeface="Consolas"/>
                <a:cs typeface="Consolas"/>
              </a:rPr>
              <a:t>speed: </a:t>
            </a:r>
            <a:r>
              <a:rPr lang="en-US" sz="2000" dirty="0">
                <a:latin typeface="Consolas"/>
                <a:cs typeface="Consolas"/>
              </a:rPr>
              <a:t>{ 0: </a:t>
            </a:r>
            <a:r>
              <a:rPr lang="en-US" sz="2000" dirty="0" smtClean="0">
                <a:latin typeface="Consolas"/>
                <a:cs typeface="Consolas"/>
              </a:rPr>
              <a:t>63, </a:t>
            </a:r>
            <a:r>
              <a:rPr lang="en-US" sz="2000" dirty="0">
                <a:latin typeface="Consolas"/>
                <a:cs typeface="Consolas"/>
              </a:rPr>
              <a:t>1: </a:t>
            </a:r>
            <a:r>
              <a:rPr lang="en-US" sz="2000" dirty="0" smtClean="0">
                <a:latin typeface="Consolas"/>
                <a:cs typeface="Consolas"/>
              </a:rPr>
              <a:t>58, </a:t>
            </a:r>
            <a:r>
              <a:rPr lang="en-US" sz="2000" dirty="0">
                <a:latin typeface="Consolas"/>
                <a:cs typeface="Consolas"/>
              </a:rPr>
              <a:t>…, 58: </a:t>
            </a:r>
            <a:r>
              <a:rPr lang="en-US" sz="2000" dirty="0" smtClean="0">
                <a:latin typeface="Consolas"/>
                <a:cs typeface="Consolas"/>
              </a:rPr>
              <a:t>66, </a:t>
            </a:r>
            <a:r>
              <a:rPr lang="en-US" sz="2000" dirty="0">
                <a:latin typeface="Consolas"/>
                <a:cs typeface="Consolas"/>
              </a:rPr>
              <a:t>59: </a:t>
            </a:r>
            <a:r>
              <a:rPr lang="en-US" sz="2000" dirty="0" smtClean="0">
                <a:latin typeface="Consolas"/>
                <a:cs typeface="Consolas"/>
              </a:rPr>
              <a:t>64 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 smtClean="0">
                <a:latin typeface="Consolas"/>
                <a:cs typeface="Consolas"/>
              </a:rPr>
              <a:t>}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3231755"/>
            <a:ext cx="8229600" cy="290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12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95959"/>
                </a:solidFill>
                <a:latin typeface="Calibri"/>
                <a:ea typeface="MS PGothic" pitchFamily="34" charset="-128"/>
                <a:cs typeface="Calibri"/>
              </a:defRPr>
            </a:lvl1pPr>
            <a:lvl2pPr marL="742950" indent="-285750" algn="l" defTabSz="457200" rtl="0" eaLnBrk="1" fontAlgn="base" hangingPunct="1">
              <a:lnSpc>
                <a:spcPts val="2775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595959"/>
                </a:solidFill>
                <a:latin typeface="Calibri"/>
                <a:ea typeface="MS PGothic" pitchFamily="34" charset="-128"/>
                <a:cs typeface="Calibri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sz="2000" dirty="0">
                <a:latin typeface="+mn-lt"/>
              </a:rPr>
              <a:t>Store per-second data at the minute level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latin typeface="+mn-lt"/>
              </a:rPr>
              <a:t>Update-driven workload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latin typeface="+mn-lt"/>
              </a:rPr>
              <a:t>Pre-allocate structure to avoid document moves</a:t>
            </a:r>
          </a:p>
          <a:p>
            <a:pPr>
              <a:buClr>
                <a:schemeClr val="accent1"/>
              </a:buClr>
            </a:pP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701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Per Hour (By Second)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628650" y="1416516"/>
            <a:ext cx="7899400" cy="4371094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err="1" smtClean="0">
                <a:latin typeface="Consolas"/>
                <a:cs typeface="Consolas"/>
              </a:rPr>
              <a:t>segId</a:t>
            </a:r>
            <a:r>
              <a:rPr lang="en-US" sz="2000" dirty="0" smtClean="0">
                <a:latin typeface="Consolas"/>
                <a:cs typeface="Consolas"/>
              </a:rPr>
              <a:t>: "I495_mile23",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date: </a:t>
            </a:r>
            <a:r>
              <a:rPr lang="en-US" sz="2000" dirty="0" err="1">
                <a:latin typeface="Consolas"/>
                <a:cs typeface="Consolas"/>
              </a:rPr>
              <a:t>ISODate</a:t>
            </a:r>
            <a:r>
              <a:rPr lang="en-US" sz="2000" dirty="0" smtClean="0">
                <a:latin typeface="Consolas"/>
                <a:cs typeface="Consolas"/>
              </a:rPr>
              <a:t>("2013</a:t>
            </a:r>
            <a:r>
              <a:rPr lang="en-US" sz="2000" dirty="0">
                <a:latin typeface="Consolas"/>
                <a:cs typeface="Consolas"/>
              </a:rPr>
              <a:t>-10-16T22:00:00.000-</a:t>
            </a:r>
            <a:r>
              <a:rPr lang="en-US" sz="2000" dirty="0" smtClean="0">
                <a:latin typeface="Consolas"/>
                <a:cs typeface="Consolas"/>
              </a:rPr>
              <a:t>0500"),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smtClean="0">
                <a:latin typeface="Consolas"/>
                <a:cs typeface="Consolas"/>
              </a:rPr>
              <a:t>speed: </a:t>
            </a:r>
            <a:r>
              <a:rPr lang="en-US" sz="2000" dirty="0">
                <a:latin typeface="Consolas"/>
                <a:cs typeface="Consolas"/>
              </a:rPr>
              <a:t>{ 0: </a:t>
            </a:r>
            <a:r>
              <a:rPr lang="en-US" sz="2000" dirty="0" smtClean="0">
                <a:latin typeface="Consolas"/>
                <a:cs typeface="Consolas"/>
              </a:rPr>
              <a:t>63, </a:t>
            </a:r>
            <a:r>
              <a:rPr lang="en-US" sz="2000" dirty="0">
                <a:latin typeface="Consolas"/>
                <a:cs typeface="Consolas"/>
              </a:rPr>
              <a:t>1: </a:t>
            </a:r>
            <a:r>
              <a:rPr lang="en-US" sz="2000" dirty="0" smtClean="0">
                <a:latin typeface="Consolas"/>
                <a:cs typeface="Consolas"/>
              </a:rPr>
              <a:t>58, </a:t>
            </a:r>
            <a:r>
              <a:rPr lang="en-US" sz="2000" dirty="0">
                <a:latin typeface="Consolas"/>
                <a:cs typeface="Consolas"/>
              </a:rPr>
              <a:t>…, 3598: 45, 3599: </a:t>
            </a:r>
            <a:r>
              <a:rPr lang="en-US" sz="2000" dirty="0" smtClean="0">
                <a:latin typeface="Consolas"/>
                <a:cs typeface="Consolas"/>
              </a:rPr>
              <a:t>55 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 smtClean="0">
                <a:latin typeface="Consolas"/>
                <a:cs typeface="Consolas"/>
              </a:rPr>
              <a:t>}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3183829"/>
            <a:ext cx="8229600" cy="295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12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95959"/>
                </a:solidFill>
                <a:latin typeface="Calibri"/>
                <a:ea typeface="MS PGothic" pitchFamily="34" charset="-128"/>
                <a:cs typeface="Calibri"/>
              </a:defRPr>
            </a:lvl1pPr>
            <a:lvl2pPr marL="742950" indent="-285750" algn="l" defTabSz="457200" rtl="0" eaLnBrk="1" fontAlgn="base" hangingPunct="1">
              <a:lnSpc>
                <a:spcPts val="2775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595959"/>
                </a:solidFill>
                <a:latin typeface="Calibri"/>
                <a:ea typeface="MS PGothic" pitchFamily="34" charset="-128"/>
                <a:cs typeface="Calibri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sz="2000">
                <a:latin typeface="+mn-lt"/>
              </a:rPr>
              <a:t>Store per-second data at the hourly level</a:t>
            </a:r>
          </a:p>
          <a:p>
            <a:pPr>
              <a:buClr>
                <a:schemeClr val="accent1"/>
              </a:buClr>
            </a:pPr>
            <a:r>
              <a:rPr lang="en-US" sz="2000">
                <a:latin typeface="+mn-lt"/>
              </a:rPr>
              <a:t>Update-driven workload</a:t>
            </a:r>
          </a:p>
          <a:p>
            <a:pPr>
              <a:buClr>
                <a:schemeClr val="accent1"/>
              </a:buClr>
            </a:pPr>
            <a:r>
              <a:rPr lang="en-US" sz="2000">
                <a:latin typeface="+mn-lt"/>
              </a:rPr>
              <a:t>Pre-allocate structure to avoid document moves</a:t>
            </a:r>
          </a:p>
          <a:p>
            <a:pPr>
              <a:buClr>
                <a:schemeClr val="accent1"/>
              </a:buClr>
            </a:pPr>
            <a:r>
              <a:rPr lang="en-US" sz="2000" b="1">
                <a:latin typeface="+mn-lt"/>
              </a:rPr>
              <a:t>Updating last second requires 3599 steps</a:t>
            </a:r>
          </a:p>
          <a:p>
            <a:pPr>
              <a:buClr>
                <a:schemeClr val="accent1"/>
              </a:buClr>
            </a:pPr>
            <a:endParaRPr lang="en-US" sz="20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300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Per Hour (By Second)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628650" y="1416516"/>
            <a:ext cx="7899400" cy="4371094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err="1" smtClean="0">
                <a:latin typeface="Consolas"/>
                <a:cs typeface="Consolas"/>
              </a:rPr>
              <a:t>segId</a:t>
            </a:r>
            <a:r>
              <a:rPr lang="en-US" sz="2000" dirty="0" smtClean="0">
                <a:latin typeface="Consolas"/>
                <a:cs typeface="Consolas"/>
              </a:rPr>
              <a:t>: "I495_mile23",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date: </a:t>
            </a:r>
            <a:r>
              <a:rPr lang="en-US" sz="2000" dirty="0" err="1">
                <a:latin typeface="Consolas"/>
                <a:cs typeface="Consolas"/>
              </a:rPr>
              <a:t>ISODate</a:t>
            </a:r>
            <a:r>
              <a:rPr lang="en-US" sz="2000" dirty="0" smtClean="0">
                <a:latin typeface="Consolas"/>
                <a:cs typeface="Consolas"/>
              </a:rPr>
              <a:t>("2013</a:t>
            </a:r>
            <a:r>
              <a:rPr lang="en-US" sz="2000" dirty="0">
                <a:latin typeface="Consolas"/>
                <a:cs typeface="Consolas"/>
              </a:rPr>
              <a:t>-10-16T22:00:00.000-</a:t>
            </a:r>
            <a:r>
              <a:rPr lang="en-US" sz="2000" dirty="0" smtClean="0">
                <a:latin typeface="Consolas"/>
                <a:cs typeface="Consolas"/>
              </a:rPr>
              <a:t>0500"),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smtClean="0">
                <a:latin typeface="Consolas"/>
                <a:cs typeface="Consolas"/>
              </a:rPr>
              <a:t>speed: </a:t>
            </a:r>
            <a:r>
              <a:rPr lang="en-US" sz="2000" dirty="0">
                <a:latin typeface="Consolas"/>
                <a:cs typeface="Consolas"/>
              </a:rPr>
              <a:t>{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  0:  {0: </a:t>
            </a:r>
            <a:r>
              <a:rPr lang="en-US" sz="2000" dirty="0" smtClean="0">
                <a:latin typeface="Consolas"/>
                <a:cs typeface="Consolas"/>
              </a:rPr>
              <a:t>47, </a:t>
            </a:r>
            <a:r>
              <a:rPr lang="en-US" sz="2000" dirty="0">
                <a:latin typeface="Consolas"/>
                <a:cs typeface="Consolas"/>
              </a:rPr>
              <a:t>…, 59: 45},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  ….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  59: {0: </a:t>
            </a:r>
            <a:r>
              <a:rPr lang="en-US" sz="2000" dirty="0" smtClean="0">
                <a:latin typeface="Consolas"/>
                <a:cs typeface="Consolas"/>
              </a:rPr>
              <a:t>65, </a:t>
            </a:r>
            <a:r>
              <a:rPr lang="en-US" sz="2000" dirty="0">
                <a:latin typeface="Consolas"/>
                <a:cs typeface="Consolas"/>
              </a:rPr>
              <a:t>…, 59: </a:t>
            </a:r>
            <a:r>
              <a:rPr lang="en-US" sz="2000" dirty="0" smtClean="0">
                <a:latin typeface="Consolas"/>
                <a:cs typeface="Consolas"/>
              </a:rPr>
              <a:t>66} }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 smtClean="0">
                <a:latin typeface="Consolas"/>
                <a:cs typeface="Consolas"/>
              </a:rPr>
              <a:t>}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4372834"/>
            <a:ext cx="8229600" cy="1841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12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95959"/>
                </a:solidFill>
                <a:latin typeface="Calibri"/>
                <a:ea typeface="MS PGothic" pitchFamily="34" charset="-128"/>
                <a:cs typeface="Calibri"/>
              </a:defRPr>
            </a:lvl1pPr>
            <a:lvl2pPr marL="742950" indent="-285750" algn="l" defTabSz="457200" rtl="0" eaLnBrk="1" fontAlgn="base" hangingPunct="1">
              <a:lnSpc>
                <a:spcPts val="2775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595959"/>
                </a:solidFill>
                <a:latin typeface="Calibri"/>
                <a:ea typeface="MS PGothic" pitchFamily="34" charset="-128"/>
                <a:cs typeface="Calibri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sz="2000">
                <a:latin typeface="+mn-lt"/>
              </a:rPr>
              <a:t>Store per-second data at the hourly level with nesting</a:t>
            </a:r>
          </a:p>
          <a:p>
            <a:pPr>
              <a:buClr>
                <a:schemeClr val="accent1"/>
              </a:buClr>
            </a:pPr>
            <a:r>
              <a:rPr lang="en-US" sz="2000">
                <a:latin typeface="+mn-lt"/>
              </a:rPr>
              <a:t>Update-driven workload</a:t>
            </a:r>
          </a:p>
          <a:p>
            <a:pPr>
              <a:buClr>
                <a:schemeClr val="accent1"/>
              </a:buClr>
            </a:pPr>
            <a:r>
              <a:rPr lang="en-US" sz="2000">
                <a:latin typeface="+mn-lt"/>
              </a:rPr>
              <a:t>Pre-allocate structure to avoid document moves</a:t>
            </a:r>
          </a:p>
          <a:p>
            <a:pPr>
              <a:buClr>
                <a:schemeClr val="accent1"/>
              </a:buClr>
            </a:pPr>
            <a:r>
              <a:rPr lang="en-US" sz="2000" b="1">
                <a:latin typeface="+mn-lt"/>
              </a:rPr>
              <a:t>Updating last second requires 59+59 steps</a:t>
            </a:r>
          </a:p>
          <a:p>
            <a:pPr>
              <a:buClr>
                <a:schemeClr val="accent1"/>
              </a:buClr>
            </a:pPr>
            <a:endParaRPr lang="en-US" sz="20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415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8650" y="1503680"/>
            <a:ext cx="7899400" cy="2456141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time series</a:t>
            </a:r>
            <a:r>
              <a:rPr lang="en-US" dirty="0"/>
              <a:t> is a sequence of </a:t>
            </a:r>
            <a:r>
              <a:rPr lang="en-US" dirty="0">
                <a:hlinkClick r:id="rId3" tooltip="Data point"/>
              </a:rPr>
              <a:t>data points</a:t>
            </a:r>
            <a:r>
              <a:rPr lang="en-US" dirty="0"/>
              <a:t>, measured typically at successive points in time spaced at uniform time intervals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Wikipedia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578950" y="4205371"/>
            <a:ext cx="7715712" cy="881477"/>
            <a:chOff x="313666" y="4144487"/>
            <a:chExt cx="7715712" cy="881477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764703" y="4533311"/>
              <a:ext cx="7264675" cy="54619"/>
            </a:xfrm>
            <a:prstGeom prst="straightConnector1">
              <a:avLst/>
            </a:prstGeom>
            <a:ln w="31750">
              <a:solidFill>
                <a:srgbClr val="3366FF"/>
              </a:solidFill>
              <a:tailEnd type="arrow"/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996845" y="449212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1494999" y="449212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1993153" y="449212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2491307" y="449212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2989461" y="449212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87615" y="449212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985769" y="449212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483923" y="449212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982077" y="4478465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5480231" y="446481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978385" y="446481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476539" y="446481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974697" y="446481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41610" y="4656632"/>
              <a:ext cx="310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37918" y="4656632"/>
              <a:ext cx="310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34226" y="4656632"/>
              <a:ext cx="310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30534" y="4656632"/>
              <a:ext cx="310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26842" y="4656632"/>
              <a:ext cx="310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23150" y="4656632"/>
              <a:ext cx="436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56561" y="4656632"/>
              <a:ext cx="436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3666" y="4144487"/>
              <a:ext cx="629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time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50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Characterizing </a:t>
            </a:r>
            <a:r>
              <a:rPr lang="en-US" dirty="0"/>
              <a:t>Write Differences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Example: data generated every second</a:t>
            </a:r>
          </a:p>
          <a:p>
            <a:r>
              <a:rPr lang="en-US" dirty="0" smtClean="0"/>
              <a:t>For 1 minute: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Transition </a:t>
            </a:r>
            <a:r>
              <a:rPr lang="en-US" dirty="0"/>
              <a:t>from insert driven to update driven</a:t>
            </a:r>
          </a:p>
          <a:p>
            <a:pPr lvl="1"/>
            <a:r>
              <a:rPr lang="en-US" dirty="0"/>
              <a:t>Individual writes are smaller</a:t>
            </a:r>
          </a:p>
          <a:p>
            <a:pPr lvl="1"/>
            <a:r>
              <a:rPr lang="en-US" dirty="0"/>
              <a:t>Performance and concurrency benefits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5632" y="2931161"/>
            <a:ext cx="2877711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u="sng" dirty="0" smtClean="0"/>
              <a:t>Document Per Event</a:t>
            </a:r>
          </a:p>
          <a:p>
            <a:pPr algn="ctr">
              <a:lnSpc>
                <a:spcPct val="130000"/>
              </a:lnSpc>
            </a:pPr>
            <a:r>
              <a:rPr lang="en-US" sz="2400" b="1" dirty="0" smtClean="0"/>
              <a:t>60 writes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66328" y="2931162"/>
            <a:ext cx="3052794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u="sng" dirty="0" smtClean="0"/>
              <a:t>Document Per Minute</a:t>
            </a:r>
          </a:p>
          <a:p>
            <a:pPr algn="ctr">
              <a:lnSpc>
                <a:spcPct val="130000"/>
              </a:lnSpc>
            </a:pPr>
            <a:r>
              <a:rPr lang="en-US" sz="2400" b="1" dirty="0" smtClean="0"/>
              <a:t>1 write, 59 updates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6161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Characterizing Read Differences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Example: data generated every second</a:t>
            </a:r>
          </a:p>
          <a:p>
            <a:r>
              <a:rPr lang="en-US" dirty="0"/>
              <a:t>Reading data for a single hour requires:</a:t>
            </a:r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pPr lvl="1"/>
            <a:endParaRPr lang="en-US" b="1" dirty="0"/>
          </a:p>
          <a:p>
            <a:endParaRPr lang="en-US" dirty="0" smtClean="0"/>
          </a:p>
          <a:p>
            <a:r>
              <a:rPr lang="en-US" dirty="0" smtClean="0"/>
              <a:t>Read </a:t>
            </a:r>
            <a:r>
              <a:rPr lang="en-US" dirty="0"/>
              <a:t>performance is greatly improved</a:t>
            </a:r>
          </a:p>
          <a:p>
            <a:pPr lvl="1"/>
            <a:r>
              <a:rPr lang="en-US" dirty="0"/>
              <a:t>Optimal with tuned block sizes and read ahead</a:t>
            </a:r>
          </a:p>
          <a:p>
            <a:pPr lvl="1"/>
            <a:r>
              <a:rPr lang="en-US" dirty="0"/>
              <a:t>Fewer disk seeks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6314" y="2940192"/>
            <a:ext cx="2877711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u="sng" dirty="0" smtClean="0"/>
              <a:t>Document Per Event</a:t>
            </a:r>
          </a:p>
          <a:p>
            <a:pPr algn="ctr">
              <a:lnSpc>
                <a:spcPct val="130000"/>
              </a:lnSpc>
            </a:pPr>
            <a:r>
              <a:rPr lang="en-US" sz="2400" b="1" dirty="0" smtClean="0"/>
              <a:t>3600 reads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66328" y="2931162"/>
            <a:ext cx="3052794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u="sng" dirty="0" smtClean="0"/>
              <a:t>Document Per Minute</a:t>
            </a:r>
          </a:p>
          <a:p>
            <a:pPr algn="ctr">
              <a:lnSpc>
                <a:spcPct val="130000"/>
              </a:lnSpc>
            </a:pPr>
            <a:r>
              <a:rPr lang="en-US" sz="2400" b="1" dirty="0" smtClean="0"/>
              <a:t>60 reads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2593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</a:t>
            </a:r>
            <a:r>
              <a:rPr lang="en-US" dirty="0" smtClean="0"/>
              <a:t>Memory Differences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28403" y="1205934"/>
            <a:ext cx="8216267" cy="5002955"/>
          </a:xfrm>
        </p:spPr>
        <p:txBody>
          <a:bodyPr/>
          <a:lstStyle/>
          <a:p>
            <a:r>
              <a:rPr lang="en-US" dirty="0" smtClean="0"/>
              <a:t>_id index for 1 billion events: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_id index plus </a:t>
            </a:r>
            <a:r>
              <a:rPr lang="en-US" dirty="0" err="1" smtClean="0"/>
              <a:t>segId</a:t>
            </a:r>
            <a:r>
              <a:rPr lang="en-US" dirty="0" smtClean="0"/>
              <a:t> and date index: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Memory requirements significantly reduced</a:t>
            </a:r>
          </a:p>
          <a:p>
            <a:pPr lvl="1"/>
            <a:r>
              <a:rPr lang="en-US" dirty="0" smtClean="0"/>
              <a:t>Fewer shards</a:t>
            </a:r>
          </a:p>
          <a:p>
            <a:pPr lvl="1"/>
            <a:r>
              <a:rPr lang="en-US" dirty="0" smtClean="0"/>
              <a:t>Lower capacity servers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6314" y="1825423"/>
            <a:ext cx="2877711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u="sng" dirty="0" smtClean="0"/>
              <a:t>Document Per Event</a:t>
            </a:r>
          </a:p>
          <a:p>
            <a:pPr algn="ctr">
              <a:lnSpc>
                <a:spcPct val="130000"/>
              </a:lnSpc>
            </a:pPr>
            <a:r>
              <a:rPr lang="en-US" sz="2400" b="1" dirty="0" smtClean="0"/>
              <a:t>~32 GB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66328" y="1816393"/>
            <a:ext cx="3052794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u="sng" dirty="0" smtClean="0"/>
              <a:t>Document Per Minute</a:t>
            </a:r>
          </a:p>
          <a:p>
            <a:pPr algn="ctr">
              <a:lnSpc>
                <a:spcPct val="130000"/>
              </a:lnSpc>
            </a:pPr>
            <a:r>
              <a:rPr lang="en-US" sz="2400" b="1" dirty="0" smtClean="0"/>
              <a:t>~.5 GB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99937" y="3530047"/>
            <a:ext cx="2877711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u="sng" dirty="0" smtClean="0"/>
              <a:t>Document Per Event</a:t>
            </a:r>
          </a:p>
          <a:p>
            <a:pPr algn="ctr">
              <a:lnSpc>
                <a:spcPct val="130000"/>
              </a:lnSpc>
            </a:pPr>
            <a:r>
              <a:rPr lang="en-US" sz="2400" b="1" dirty="0" smtClean="0"/>
              <a:t>~100 GB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119951" y="3521017"/>
            <a:ext cx="3052794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u="sng" dirty="0" smtClean="0"/>
              <a:t>Document Per Minute</a:t>
            </a:r>
          </a:p>
          <a:p>
            <a:pPr algn="ctr">
              <a:lnSpc>
                <a:spcPct val="130000"/>
              </a:lnSpc>
            </a:pPr>
            <a:r>
              <a:rPr lang="en-US" sz="2400" b="1" dirty="0" smtClean="0"/>
              <a:t>~2 GB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3521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Monitoring System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7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7957" y="1651103"/>
            <a:ext cx="7899400" cy="4371094"/>
          </a:xfrm>
        </p:spPr>
        <p:txBody>
          <a:bodyPr/>
          <a:lstStyle/>
          <a:p>
            <a:r>
              <a:rPr lang="en-US" dirty="0" smtClean="0"/>
              <a:t>Writes</a:t>
            </a:r>
          </a:p>
          <a:p>
            <a:pPr lvl="1"/>
            <a:r>
              <a:rPr lang="en-US" dirty="0" smtClean="0"/>
              <a:t>16,000 sensors, 1 insert/update per minute </a:t>
            </a:r>
          </a:p>
          <a:p>
            <a:pPr lvl="1"/>
            <a:r>
              <a:rPr lang="en-US" dirty="0" smtClean="0"/>
              <a:t>16,000 / 60 = 267 inserts/updates per second</a:t>
            </a:r>
          </a:p>
          <a:p>
            <a:pPr lvl="1"/>
            <a:endParaRPr lang="en-US" dirty="0"/>
          </a:p>
          <a:p>
            <a:r>
              <a:rPr lang="en-US" dirty="0" smtClean="0"/>
              <a:t>Reads</a:t>
            </a:r>
          </a:p>
          <a:p>
            <a:pPr lvl="1"/>
            <a:r>
              <a:rPr lang="en-US" dirty="0" smtClean="0"/>
              <a:t>5M simultaneous users</a:t>
            </a:r>
          </a:p>
          <a:p>
            <a:pPr lvl="1"/>
            <a:r>
              <a:rPr lang="en-US" dirty="0" smtClean="0"/>
              <a:t>Each requests 10 minute average for 50 sensors every minute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881" y="199148"/>
            <a:ext cx="2834911" cy="197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3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8650" y="2224690"/>
            <a:ext cx="7899400" cy="3650084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i="1" dirty="0" smtClean="0"/>
              <a:t>Tailor your schema to your application workload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114807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Reads: Impact of Alternative Schemas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574564"/>
              </p:ext>
            </p:extLst>
          </p:nvPr>
        </p:nvGraphicFramePr>
        <p:xfrm>
          <a:off x="1166965" y="2156465"/>
          <a:ext cx="6257190" cy="1793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5730"/>
                <a:gridCol w="2085730"/>
                <a:gridCol w="2085730"/>
              </a:tblGrid>
              <a:tr h="34114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10 minute average query</a:t>
                      </a: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056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Schema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1 sensor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50 sensors</a:t>
                      </a:r>
                    </a:p>
                  </a:txBody>
                  <a:tcPr marL="38100" marR="38100" marT="0" marB="0" anchor="b"/>
                </a:tc>
              </a:tr>
              <a:tr h="39720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 doc per event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</a:p>
                  </a:txBody>
                  <a:tcPr marL="38100" marR="38100" marT="0" marB="0" anchor="b"/>
                </a:tc>
              </a:tr>
              <a:tr h="36377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 doc per 10 min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1.9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95</a:t>
                      </a:r>
                    </a:p>
                  </a:txBody>
                  <a:tcPr marL="38100" marR="38100" marT="0" marB="0" anchor="b"/>
                </a:tc>
              </a:tr>
              <a:tr h="341143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 doc per hour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1.3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</a:p>
                  </a:txBody>
                  <a:tcPr marL="38100" marR="38100" marT="0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93306" y="1121773"/>
            <a:ext cx="7096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Query: Find the average speed over the last 	 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    ten minutes</a:t>
            </a:r>
            <a:endParaRPr lang="en-US" sz="2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853605"/>
              </p:ext>
            </p:extLst>
          </p:nvPr>
        </p:nvGraphicFramePr>
        <p:xfrm>
          <a:off x="2547969" y="4285164"/>
          <a:ext cx="4171460" cy="1963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5730"/>
                <a:gridCol w="2085730"/>
              </a:tblGrid>
              <a:tr h="34114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10 minute average </a:t>
                      </a:r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</a:rPr>
                        <a:t>query with 5M users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06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Schema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</a:rPr>
                        <a:t>ops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</a:rPr>
                        <a:t>sec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  <a:tr h="39720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 doc per event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42M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  <a:tr h="36377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 doc per 10 min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8M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  <a:tr h="341143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 doc per hour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5.4M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52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Writes: Impact of alternative schemas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887336"/>
              </p:ext>
            </p:extLst>
          </p:nvPr>
        </p:nvGraphicFramePr>
        <p:xfrm>
          <a:off x="1736060" y="1691472"/>
          <a:ext cx="49148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288"/>
                <a:gridCol w="1638288"/>
                <a:gridCol w="1638288"/>
              </a:tblGrid>
              <a:tr h="37084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 Sensor</a:t>
                      </a:r>
                      <a:r>
                        <a:rPr lang="en-US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- 1 </a:t>
                      </a:r>
                      <a:r>
                        <a:rPr lang="en-US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Hour</a:t>
                      </a:r>
                      <a:endParaRPr lang="en-US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Schema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Inserts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Updates</a:t>
                      </a: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doc/event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60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doc/10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min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54</a:t>
                      </a: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doc/hour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59</a:t>
                      </a:r>
                    </a:p>
                  </a:txBody>
                  <a:tcPr marL="38100" marR="38100" marT="0" marB="0" anchor="b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211462"/>
              </p:ext>
            </p:extLst>
          </p:nvPr>
        </p:nvGraphicFramePr>
        <p:xfrm>
          <a:off x="1736060" y="3910105"/>
          <a:ext cx="49148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288"/>
                <a:gridCol w="1638288"/>
                <a:gridCol w="1638288"/>
              </a:tblGrid>
              <a:tr h="37084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</a:rPr>
                        <a:t>16000 Sensors</a:t>
                      </a:r>
                      <a:r>
                        <a:rPr lang="en-US" b="1" baseline="0" dirty="0" smtClean="0">
                          <a:solidFill>
                            <a:srgbClr val="000000"/>
                          </a:solidFill>
                          <a:effectLst/>
                        </a:rPr>
                        <a:t> – 1 </a:t>
                      </a:r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</a:rPr>
                        <a:t>Day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Schema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Inserts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Updates</a:t>
                      </a: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doc/event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23M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doc/10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min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2.3M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21M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doc/hour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.38M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22.7M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4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Document Structure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42606" y="1743426"/>
            <a:ext cx="38010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Compound, unique</a:t>
            </a:r>
          </a:p>
          <a:p>
            <a:r>
              <a:rPr lang="en-US" sz="3200" dirty="0" smtClean="0">
                <a:solidFill>
                  <a:schemeClr val="accent1"/>
                </a:solidFill>
              </a:rPr>
              <a:t>Index identifies the</a:t>
            </a:r>
          </a:p>
          <a:p>
            <a:r>
              <a:rPr lang="en-US" sz="3200" dirty="0" smtClean="0">
                <a:solidFill>
                  <a:schemeClr val="accent1"/>
                </a:solidFill>
              </a:rPr>
              <a:t>Individual document</a:t>
            </a:r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79634" y="2134180"/>
            <a:ext cx="451856" cy="292388"/>
          </a:xfrm>
          <a:prstGeom prst="straightConnector1">
            <a:avLst/>
          </a:prstGeom>
          <a:ln w="31750">
            <a:solidFill>
              <a:schemeClr val="accent1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698930" y="2134180"/>
            <a:ext cx="2332560" cy="0"/>
          </a:xfrm>
          <a:prstGeom prst="straightConnector1">
            <a:avLst/>
          </a:prstGeom>
          <a:ln w="31750">
            <a:solidFill>
              <a:srgbClr val="6BA342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334211" y="1639509"/>
            <a:ext cx="8181388" cy="489300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70000"/>
              </a:lnSpc>
            </a:pPr>
            <a:r>
              <a:rPr lang="en-US" dirty="0"/>
              <a:t>{  _id: </a:t>
            </a:r>
            <a:r>
              <a:rPr lang="en-US" dirty="0" err="1"/>
              <a:t>ObjectId</a:t>
            </a:r>
            <a:r>
              <a:rPr lang="en-US" dirty="0" smtClean="0"/>
              <a:t>("5382ccdd58db8b81730344e2")</a:t>
            </a:r>
            <a:r>
              <a:rPr lang="en-US" dirty="0"/>
              <a:t>,</a:t>
            </a:r>
          </a:p>
          <a:p>
            <a:pPr>
              <a:lnSpc>
                <a:spcPct val="70000"/>
              </a:lnSpc>
            </a:pPr>
            <a:r>
              <a:rPr lang="en-US" dirty="0" err="1" smtClean="0">
                <a:solidFill>
                  <a:srgbClr val="6BA342"/>
                </a:solidFill>
              </a:rPr>
              <a:t>segId</a:t>
            </a:r>
            <a:r>
              <a:rPr lang="en-US" dirty="0" smtClean="0">
                <a:solidFill>
                  <a:srgbClr val="6BA342"/>
                </a:solidFill>
              </a:rPr>
              <a:t>: "900006"</a:t>
            </a:r>
            <a:r>
              <a:rPr lang="en-US" dirty="0" smtClean="0"/>
              <a:t>,</a:t>
            </a:r>
            <a:endParaRPr lang="en-US" dirty="0"/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accent1"/>
                </a:solidFill>
              </a:rPr>
              <a:t>date: </a:t>
            </a:r>
            <a:r>
              <a:rPr lang="en-US" dirty="0" err="1">
                <a:solidFill>
                  <a:schemeClr val="accent1"/>
                </a:solidFill>
              </a:rPr>
              <a:t>ISODate</a:t>
            </a:r>
            <a:r>
              <a:rPr lang="en-US" dirty="0" smtClean="0">
                <a:solidFill>
                  <a:schemeClr val="accent1"/>
                </a:solidFill>
              </a:rPr>
              <a:t>("2014</a:t>
            </a:r>
            <a:r>
              <a:rPr lang="en-US" dirty="0">
                <a:solidFill>
                  <a:schemeClr val="accent1"/>
                </a:solidFill>
              </a:rPr>
              <a:t>-03-12T17:00:</a:t>
            </a:r>
            <a:r>
              <a:rPr lang="en-US" dirty="0" smtClean="0">
                <a:solidFill>
                  <a:schemeClr val="accent1"/>
                </a:solidFill>
              </a:rPr>
              <a:t>00Z")</a:t>
            </a:r>
            <a:r>
              <a:rPr lang="en-US" dirty="0"/>
              <a:t>,</a:t>
            </a:r>
          </a:p>
          <a:p>
            <a:pPr>
              <a:lnSpc>
                <a:spcPct val="70000"/>
              </a:lnSpc>
            </a:pPr>
            <a:r>
              <a:rPr lang="en-US" dirty="0"/>
              <a:t>data: [</a:t>
            </a:r>
          </a:p>
          <a:p>
            <a:pPr>
              <a:lnSpc>
                <a:spcPct val="70000"/>
              </a:lnSpc>
            </a:pPr>
            <a:r>
              <a:rPr lang="en-US" dirty="0"/>
              <a:t>      { speed: </a:t>
            </a:r>
            <a:r>
              <a:rPr lang="en-US" dirty="0" err="1"/>
              <a:t>NaN</a:t>
            </a:r>
            <a:r>
              <a:rPr lang="en-US" dirty="0"/>
              <a:t>, time: </a:t>
            </a:r>
            <a:r>
              <a:rPr lang="en-US" dirty="0" err="1"/>
              <a:t>NaN</a:t>
            </a:r>
            <a:r>
              <a:rPr lang="en-US" dirty="0"/>
              <a:t> },</a:t>
            </a:r>
          </a:p>
          <a:p>
            <a:pPr>
              <a:lnSpc>
                <a:spcPct val="70000"/>
              </a:lnSpc>
            </a:pPr>
            <a:r>
              <a:rPr lang="en-US" dirty="0"/>
              <a:t>      { speed: </a:t>
            </a:r>
            <a:r>
              <a:rPr lang="en-US" dirty="0" err="1"/>
              <a:t>NaN</a:t>
            </a:r>
            <a:r>
              <a:rPr lang="en-US" dirty="0"/>
              <a:t>, time: </a:t>
            </a:r>
            <a:r>
              <a:rPr lang="en-US" dirty="0" err="1"/>
              <a:t>NaN</a:t>
            </a:r>
            <a:r>
              <a:rPr lang="en-US" dirty="0"/>
              <a:t> },</a:t>
            </a:r>
          </a:p>
          <a:p>
            <a:pPr>
              <a:lnSpc>
                <a:spcPct val="70000"/>
              </a:lnSpc>
            </a:pPr>
            <a:r>
              <a:rPr lang="en-US" dirty="0"/>
              <a:t>      { speed: </a:t>
            </a:r>
            <a:r>
              <a:rPr lang="en-US" dirty="0" err="1"/>
              <a:t>NaN</a:t>
            </a:r>
            <a:r>
              <a:rPr lang="en-US" dirty="0"/>
              <a:t>, time: </a:t>
            </a:r>
            <a:r>
              <a:rPr lang="en-US" dirty="0" err="1"/>
              <a:t>NaN</a:t>
            </a:r>
            <a:r>
              <a:rPr lang="en-US" dirty="0"/>
              <a:t> },</a:t>
            </a:r>
          </a:p>
          <a:p>
            <a:pPr>
              <a:lnSpc>
                <a:spcPct val="70000"/>
              </a:lnSpc>
            </a:pPr>
            <a:r>
              <a:rPr lang="en-US" dirty="0"/>
              <a:t>      ...</a:t>
            </a:r>
          </a:p>
          <a:p>
            <a:pPr>
              <a:lnSpc>
                <a:spcPct val="70000"/>
              </a:lnSpc>
            </a:pPr>
            <a:r>
              <a:rPr lang="en-US" dirty="0"/>
              <a:t>  ],</a:t>
            </a:r>
          </a:p>
          <a:p>
            <a:pPr>
              <a:lnSpc>
                <a:spcPct val="70000"/>
              </a:lnSpc>
            </a:pPr>
            <a:r>
              <a:rPr lang="en-US" dirty="0"/>
              <a:t>  conditions: {</a:t>
            </a:r>
          </a:p>
          <a:p>
            <a:pPr>
              <a:lnSpc>
                <a:spcPct val="70000"/>
              </a:lnSpc>
            </a:pPr>
            <a:r>
              <a:rPr lang="en-US" dirty="0"/>
              <a:t>      status: </a:t>
            </a:r>
            <a:r>
              <a:rPr lang="en-US" dirty="0" smtClean="0"/>
              <a:t>"Snow </a:t>
            </a:r>
            <a:r>
              <a:rPr lang="en-US" dirty="0"/>
              <a:t>/ Ice </a:t>
            </a:r>
            <a:r>
              <a:rPr lang="en-US" dirty="0" smtClean="0"/>
              <a:t>Conditions",</a:t>
            </a:r>
            <a:endParaRPr lang="en-US" dirty="0"/>
          </a:p>
          <a:p>
            <a:pPr>
              <a:lnSpc>
                <a:spcPct val="70000"/>
              </a:lnSpc>
            </a:pPr>
            <a:r>
              <a:rPr lang="en-US" dirty="0"/>
              <a:t>      pavement: </a:t>
            </a:r>
            <a:r>
              <a:rPr lang="en-US" dirty="0" smtClean="0"/>
              <a:t>"Icy Spots",</a:t>
            </a:r>
            <a:endParaRPr lang="en-US" dirty="0"/>
          </a:p>
          <a:p>
            <a:pPr>
              <a:lnSpc>
                <a:spcPct val="70000"/>
              </a:lnSpc>
            </a:pPr>
            <a:r>
              <a:rPr lang="en-US" dirty="0"/>
              <a:t>      weather: </a:t>
            </a:r>
            <a:r>
              <a:rPr lang="en-US" dirty="0" smtClean="0"/>
              <a:t>"Light Snow"</a:t>
            </a:r>
            <a:endParaRPr lang="en-US" dirty="0"/>
          </a:p>
          <a:p>
            <a:pPr>
              <a:lnSpc>
                <a:spcPct val="70000"/>
              </a:lnSpc>
            </a:pPr>
            <a:r>
              <a:rPr lang="en-US" dirty="0"/>
              <a:t>  }</a:t>
            </a:r>
          </a:p>
          <a:p>
            <a:pPr>
              <a:lnSpc>
                <a:spcPct val="70000"/>
              </a:lnSpc>
            </a:pPr>
            <a:r>
              <a:rPr lang="en-US" dirty="0" smtClean="0"/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232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Memory: Impact of alternative schemas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064432"/>
              </p:ext>
            </p:extLst>
          </p:nvPr>
        </p:nvGraphicFramePr>
        <p:xfrm>
          <a:off x="2177579" y="1227651"/>
          <a:ext cx="4914864" cy="20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288"/>
                <a:gridCol w="1638288"/>
                <a:gridCol w="1638288"/>
              </a:tblGrid>
              <a:tr h="37084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 Sensor</a:t>
                      </a:r>
                      <a:r>
                        <a:rPr lang="en-US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- 1 </a:t>
                      </a:r>
                      <a:r>
                        <a:rPr lang="en-US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Hour</a:t>
                      </a:r>
                      <a:endParaRPr lang="en-US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Schema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# of Documents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Index Size (bytes)</a:t>
                      </a: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doc/event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60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4200</a:t>
                      </a: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doc/10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min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420</a:t>
                      </a: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doc/hour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</a:p>
                  </a:txBody>
                  <a:tcPr marL="38100" marR="38100" marT="0" marB="0" anchor="b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098980"/>
              </p:ext>
            </p:extLst>
          </p:nvPr>
        </p:nvGraphicFramePr>
        <p:xfrm>
          <a:off x="2177579" y="3726589"/>
          <a:ext cx="4914864" cy="20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288"/>
                <a:gridCol w="1638288"/>
                <a:gridCol w="1638288"/>
              </a:tblGrid>
              <a:tr h="37084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</a:rPr>
                        <a:t>16000 Sensors</a:t>
                      </a:r>
                      <a:r>
                        <a:rPr lang="en-US" b="1" baseline="0" dirty="0" smtClean="0">
                          <a:solidFill>
                            <a:srgbClr val="000000"/>
                          </a:solidFill>
                          <a:effectLst/>
                        </a:rPr>
                        <a:t> – 1 </a:t>
                      </a:r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</a:rPr>
                        <a:t>Day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Schema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# of Documents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Index </a:t>
                      </a:r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doc/event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23M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1.3 GB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doc/10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min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2.3M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131 MB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doc/hour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.38M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1.4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effectLst/>
                        </a:rPr>
                        <a:t> MB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68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Series Data is Everywhere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Financial markets pricing (stock ticks)</a:t>
            </a:r>
          </a:p>
          <a:p>
            <a:r>
              <a:rPr lang="en-US"/>
              <a:t>Sensors (temperature, pressure, proximity)</a:t>
            </a:r>
          </a:p>
          <a:p>
            <a:r>
              <a:rPr lang="en-US"/>
              <a:t>Industrial fleets (location, velocity, operational)</a:t>
            </a:r>
          </a:p>
          <a:p>
            <a:r>
              <a:rPr lang="en-US"/>
              <a:t>Social networks (status updates)</a:t>
            </a:r>
          </a:p>
          <a:p>
            <a:r>
              <a:rPr lang="en-US"/>
              <a:t>Mobile devices (calls, texts)</a:t>
            </a:r>
          </a:p>
          <a:p>
            <a:r>
              <a:rPr lang="en-US"/>
              <a:t>Systems (server logs, application logs)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Document Structure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42606" y="2134178"/>
            <a:ext cx="38188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Saves an extra index</a:t>
            </a:r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3443884" y="1880494"/>
            <a:ext cx="1698722" cy="546072"/>
          </a:xfrm>
          <a:prstGeom prst="straightConnector1">
            <a:avLst/>
          </a:prstGeom>
          <a:ln w="31750">
            <a:solidFill>
              <a:schemeClr val="accent1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628403" y="1652084"/>
            <a:ext cx="7887195" cy="48930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{  </a:t>
            </a:r>
            <a:r>
              <a:rPr lang="en-US" dirty="0">
                <a:solidFill>
                  <a:srgbClr val="6BA342"/>
                </a:solidFill>
              </a:rPr>
              <a:t>_id: </a:t>
            </a:r>
            <a:r>
              <a:rPr lang="en-US" dirty="0" smtClean="0">
                <a:solidFill>
                  <a:srgbClr val="6BA342"/>
                </a:solidFill>
              </a:rPr>
              <a:t>"900006:14031217"</a:t>
            </a:r>
            <a:r>
              <a:rPr lang="en-US" dirty="0" smtClean="0"/>
              <a:t>, </a:t>
            </a:r>
          </a:p>
          <a:p>
            <a:r>
              <a:rPr lang="en-US" dirty="0" smtClean="0"/>
              <a:t>data</a:t>
            </a:r>
            <a:r>
              <a:rPr lang="en-US" dirty="0"/>
              <a:t>: [</a:t>
            </a:r>
          </a:p>
          <a:p>
            <a:r>
              <a:rPr lang="en-US" dirty="0"/>
              <a:t>      { speed: </a:t>
            </a:r>
            <a:r>
              <a:rPr lang="en-US" dirty="0" err="1"/>
              <a:t>NaN</a:t>
            </a:r>
            <a:r>
              <a:rPr lang="en-US" dirty="0"/>
              <a:t>, time: </a:t>
            </a:r>
            <a:r>
              <a:rPr lang="en-US" dirty="0" err="1"/>
              <a:t>NaN</a:t>
            </a:r>
            <a:r>
              <a:rPr lang="en-US" dirty="0"/>
              <a:t> },</a:t>
            </a:r>
          </a:p>
          <a:p>
            <a:r>
              <a:rPr lang="en-US" dirty="0"/>
              <a:t>      { speed: </a:t>
            </a:r>
            <a:r>
              <a:rPr lang="en-US" dirty="0" err="1"/>
              <a:t>NaN</a:t>
            </a:r>
            <a:r>
              <a:rPr lang="en-US" dirty="0"/>
              <a:t>, time: </a:t>
            </a:r>
            <a:r>
              <a:rPr lang="en-US" dirty="0" err="1"/>
              <a:t>NaN</a:t>
            </a:r>
            <a:r>
              <a:rPr lang="en-US" dirty="0"/>
              <a:t> },</a:t>
            </a:r>
          </a:p>
          <a:p>
            <a:r>
              <a:rPr lang="en-US" dirty="0"/>
              <a:t>      { speed: </a:t>
            </a:r>
            <a:r>
              <a:rPr lang="en-US" dirty="0" err="1"/>
              <a:t>NaN</a:t>
            </a:r>
            <a:r>
              <a:rPr lang="en-US" dirty="0"/>
              <a:t>, time: </a:t>
            </a:r>
            <a:r>
              <a:rPr lang="en-US" dirty="0" err="1"/>
              <a:t>NaN</a:t>
            </a:r>
            <a:r>
              <a:rPr lang="en-US" dirty="0"/>
              <a:t> },</a:t>
            </a:r>
          </a:p>
          <a:p>
            <a:r>
              <a:rPr lang="en-US" dirty="0"/>
              <a:t>      ...</a:t>
            </a:r>
          </a:p>
          <a:p>
            <a:r>
              <a:rPr lang="en-US" dirty="0"/>
              <a:t>  ],</a:t>
            </a:r>
          </a:p>
          <a:p>
            <a:pPr>
              <a:lnSpc>
                <a:spcPct val="70000"/>
              </a:lnSpc>
            </a:pPr>
            <a:r>
              <a:rPr lang="en-US" dirty="0"/>
              <a:t>  conditions: {</a:t>
            </a:r>
          </a:p>
          <a:p>
            <a:pPr>
              <a:lnSpc>
                <a:spcPct val="70000"/>
              </a:lnSpc>
            </a:pPr>
            <a:r>
              <a:rPr lang="en-US" dirty="0"/>
              <a:t>      status: </a:t>
            </a:r>
            <a:r>
              <a:rPr lang="en-US" dirty="0" smtClean="0"/>
              <a:t>"Snow </a:t>
            </a:r>
            <a:r>
              <a:rPr lang="en-US" dirty="0"/>
              <a:t>/ Ice </a:t>
            </a:r>
            <a:r>
              <a:rPr lang="en-US" dirty="0" smtClean="0"/>
              <a:t>Conditions",</a:t>
            </a:r>
            <a:endParaRPr lang="en-US" dirty="0"/>
          </a:p>
          <a:p>
            <a:pPr>
              <a:lnSpc>
                <a:spcPct val="70000"/>
              </a:lnSpc>
            </a:pPr>
            <a:r>
              <a:rPr lang="en-US" dirty="0"/>
              <a:t>      pavement: </a:t>
            </a:r>
            <a:r>
              <a:rPr lang="en-US" dirty="0" smtClean="0"/>
              <a:t>"Icy Spots",</a:t>
            </a:r>
            <a:endParaRPr lang="en-US" dirty="0"/>
          </a:p>
          <a:p>
            <a:pPr>
              <a:lnSpc>
                <a:spcPct val="70000"/>
              </a:lnSpc>
            </a:pPr>
            <a:r>
              <a:rPr lang="en-US" dirty="0"/>
              <a:t>      weather: </a:t>
            </a:r>
            <a:r>
              <a:rPr lang="en-US" dirty="0" smtClean="0"/>
              <a:t>"Light Snow"</a:t>
            </a:r>
            <a:endParaRPr lang="en-US" dirty="0"/>
          </a:p>
          <a:p>
            <a:pPr>
              <a:lnSpc>
                <a:spcPct val="70000"/>
              </a:lnSpc>
            </a:pPr>
            <a:r>
              <a:rPr lang="en-US" dirty="0"/>
              <a:t>  }</a:t>
            </a:r>
          </a:p>
          <a:p>
            <a:r>
              <a:rPr lang="en-US" dirty="0" smtClean="0"/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967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403" y="1652084"/>
            <a:ext cx="7887195" cy="48930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{  </a:t>
            </a:r>
            <a:r>
              <a:rPr lang="en-US" dirty="0">
                <a:solidFill>
                  <a:srgbClr val="6BA342"/>
                </a:solidFill>
              </a:rPr>
              <a:t>_id: </a:t>
            </a:r>
            <a:r>
              <a:rPr lang="en-US" dirty="0" smtClean="0">
                <a:solidFill>
                  <a:srgbClr val="6BA342"/>
                </a:solidFill>
              </a:rPr>
              <a:t>"900006</a:t>
            </a:r>
            <a:r>
              <a:rPr lang="en-US" dirty="0">
                <a:solidFill>
                  <a:srgbClr val="6BA342"/>
                </a:solidFill>
              </a:rPr>
              <a:t>:</a:t>
            </a:r>
            <a:r>
              <a:rPr lang="en-US" dirty="0" smtClean="0">
                <a:solidFill>
                  <a:srgbClr val="6BA342"/>
                </a:solidFill>
              </a:rPr>
              <a:t>14031217"</a:t>
            </a:r>
            <a:r>
              <a:rPr lang="en-US" dirty="0" smtClean="0"/>
              <a:t>, </a:t>
            </a:r>
          </a:p>
          <a:p>
            <a:r>
              <a:rPr lang="en-US" dirty="0" smtClean="0"/>
              <a:t>data</a:t>
            </a:r>
            <a:r>
              <a:rPr lang="en-US" dirty="0"/>
              <a:t>: [</a:t>
            </a:r>
          </a:p>
          <a:p>
            <a:r>
              <a:rPr lang="en-US" dirty="0"/>
              <a:t>      { speed: </a:t>
            </a:r>
            <a:r>
              <a:rPr lang="en-US" dirty="0" err="1"/>
              <a:t>NaN</a:t>
            </a:r>
            <a:r>
              <a:rPr lang="en-US" dirty="0"/>
              <a:t>, time: </a:t>
            </a:r>
            <a:r>
              <a:rPr lang="en-US" dirty="0" err="1"/>
              <a:t>NaN</a:t>
            </a:r>
            <a:r>
              <a:rPr lang="en-US" dirty="0"/>
              <a:t> },</a:t>
            </a:r>
          </a:p>
          <a:p>
            <a:r>
              <a:rPr lang="en-US" dirty="0"/>
              <a:t>      { speed: </a:t>
            </a:r>
            <a:r>
              <a:rPr lang="en-US" dirty="0" err="1"/>
              <a:t>NaN</a:t>
            </a:r>
            <a:r>
              <a:rPr lang="en-US" dirty="0"/>
              <a:t>, time: </a:t>
            </a:r>
            <a:r>
              <a:rPr lang="en-US" dirty="0" err="1"/>
              <a:t>NaN</a:t>
            </a:r>
            <a:r>
              <a:rPr lang="en-US" dirty="0"/>
              <a:t> },</a:t>
            </a:r>
          </a:p>
          <a:p>
            <a:r>
              <a:rPr lang="en-US" dirty="0"/>
              <a:t>      { speed: </a:t>
            </a:r>
            <a:r>
              <a:rPr lang="en-US" dirty="0" err="1"/>
              <a:t>NaN</a:t>
            </a:r>
            <a:r>
              <a:rPr lang="en-US" dirty="0"/>
              <a:t>, time: </a:t>
            </a:r>
            <a:r>
              <a:rPr lang="en-US" dirty="0" err="1"/>
              <a:t>NaN</a:t>
            </a:r>
            <a:r>
              <a:rPr lang="en-US" dirty="0"/>
              <a:t> },</a:t>
            </a:r>
          </a:p>
          <a:p>
            <a:r>
              <a:rPr lang="en-US" dirty="0"/>
              <a:t>      ...</a:t>
            </a:r>
          </a:p>
          <a:p>
            <a:r>
              <a:rPr lang="en-US" dirty="0"/>
              <a:t>  ],</a:t>
            </a:r>
          </a:p>
          <a:p>
            <a:pPr>
              <a:lnSpc>
                <a:spcPct val="70000"/>
              </a:lnSpc>
            </a:pPr>
            <a:r>
              <a:rPr lang="en-US" dirty="0"/>
              <a:t>  conditions: {</a:t>
            </a:r>
          </a:p>
          <a:p>
            <a:pPr>
              <a:lnSpc>
                <a:spcPct val="70000"/>
              </a:lnSpc>
            </a:pPr>
            <a:r>
              <a:rPr lang="en-US" dirty="0"/>
              <a:t>      status: </a:t>
            </a:r>
            <a:r>
              <a:rPr lang="en-US" dirty="0" smtClean="0"/>
              <a:t>"Snow </a:t>
            </a:r>
            <a:r>
              <a:rPr lang="en-US" dirty="0"/>
              <a:t>/ Ice </a:t>
            </a:r>
            <a:r>
              <a:rPr lang="en-US" dirty="0" smtClean="0"/>
              <a:t>Conditions",</a:t>
            </a:r>
            <a:endParaRPr lang="en-US" dirty="0"/>
          </a:p>
          <a:p>
            <a:pPr>
              <a:lnSpc>
                <a:spcPct val="70000"/>
              </a:lnSpc>
            </a:pPr>
            <a:r>
              <a:rPr lang="en-US" dirty="0"/>
              <a:t>      pavement: </a:t>
            </a:r>
            <a:r>
              <a:rPr lang="en-US" dirty="0" smtClean="0"/>
              <a:t>"Icy Spots",</a:t>
            </a:r>
            <a:endParaRPr lang="en-US" dirty="0"/>
          </a:p>
          <a:p>
            <a:pPr>
              <a:lnSpc>
                <a:spcPct val="70000"/>
              </a:lnSpc>
            </a:pPr>
            <a:r>
              <a:rPr lang="en-US" dirty="0"/>
              <a:t>      weather: </a:t>
            </a:r>
            <a:r>
              <a:rPr lang="en-US" dirty="0" smtClean="0"/>
              <a:t>"Light Snow"</a:t>
            </a:r>
            <a:endParaRPr lang="en-US" dirty="0"/>
          </a:p>
          <a:p>
            <a:pPr>
              <a:lnSpc>
                <a:spcPct val="70000"/>
              </a:lnSpc>
            </a:pPr>
            <a:r>
              <a:rPr lang="en-US" dirty="0"/>
              <a:t>  }</a:t>
            </a:r>
          </a:p>
          <a:p>
            <a:r>
              <a:rPr lang="en-US" dirty="0" smtClean="0"/>
              <a:t>}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Document Structure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42606" y="2134178"/>
            <a:ext cx="30444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</a:rPr>
              <a:t>Range queries:</a:t>
            </a:r>
          </a:p>
          <a:p>
            <a:r>
              <a:rPr lang="en-US" sz="3200" dirty="0" smtClean="0">
                <a:solidFill>
                  <a:srgbClr val="FFFFFF"/>
                </a:solidFill>
              </a:rPr>
              <a:t>/^</a:t>
            </a:r>
            <a:r>
              <a:rPr lang="en-US" sz="3200" dirty="0">
                <a:solidFill>
                  <a:srgbClr val="FFFFFF"/>
                </a:solidFill>
              </a:rPr>
              <a:t>900006</a:t>
            </a:r>
            <a:r>
              <a:rPr lang="en-US" sz="3200" dirty="0" smtClean="0">
                <a:solidFill>
                  <a:srgbClr val="FFFFFF"/>
                </a:solidFill>
              </a:rPr>
              <a:t>:1403/</a:t>
            </a:r>
          </a:p>
          <a:p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 smtClean="0">
                <a:solidFill>
                  <a:schemeClr val="accent3"/>
                </a:solidFill>
              </a:rPr>
              <a:t>Regex must be </a:t>
            </a:r>
          </a:p>
          <a:p>
            <a:r>
              <a:rPr lang="en-US" sz="3200" dirty="0" smtClean="0">
                <a:solidFill>
                  <a:schemeClr val="accent3"/>
                </a:solidFill>
              </a:rPr>
              <a:t>left-anchored &amp;</a:t>
            </a:r>
          </a:p>
          <a:p>
            <a:r>
              <a:rPr lang="en-US" sz="3200" dirty="0">
                <a:solidFill>
                  <a:schemeClr val="accent3"/>
                </a:solidFill>
              </a:rPr>
              <a:t>c</a:t>
            </a:r>
            <a:r>
              <a:rPr lang="en-US" sz="3200" dirty="0" smtClean="0">
                <a:solidFill>
                  <a:schemeClr val="accent3"/>
                </a:solidFill>
              </a:rPr>
              <a:t>ase-sensitive</a:t>
            </a:r>
            <a:endParaRPr lang="en-US" sz="3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75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403" y="1652084"/>
            <a:ext cx="7887195" cy="48930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{  </a:t>
            </a:r>
            <a:r>
              <a:rPr lang="en-US" dirty="0">
                <a:solidFill>
                  <a:schemeClr val="bg2"/>
                </a:solidFill>
              </a:rPr>
              <a:t>_id: </a:t>
            </a:r>
            <a:r>
              <a:rPr lang="en-US" dirty="0" smtClean="0">
                <a:solidFill>
                  <a:schemeClr val="bg2"/>
                </a:solidFill>
              </a:rPr>
              <a:t>"900006:140312"</a:t>
            </a:r>
            <a:r>
              <a:rPr lang="en-US" dirty="0" smtClean="0"/>
              <a:t>, 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data</a:t>
            </a:r>
            <a:r>
              <a:rPr lang="en-US" dirty="0">
                <a:solidFill>
                  <a:schemeClr val="accent1"/>
                </a:solidFill>
              </a:rPr>
              <a:t>: [</a:t>
            </a:r>
          </a:p>
          <a:p>
            <a:r>
              <a:rPr lang="en-US" dirty="0">
                <a:solidFill>
                  <a:schemeClr val="accent1"/>
                </a:solidFill>
              </a:rPr>
              <a:t>      { speed: </a:t>
            </a:r>
            <a:r>
              <a:rPr lang="en-US" dirty="0" err="1">
                <a:solidFill>
                  <a:schemeClr val="accent1"/>
                </a:solidFill>
              </a:rPr>
              <a:t>NaN</a:t>
            </a:r>
            <a:r>
              <a:rPr lang="en-US" dirty="0">
                <a:solidFill>
                  <a:schemeClr val="accent1"/>
                </a:solidFill>
              </a:rPr>
              <a:t>, time: </a:t>
            </a:r>
            <a:r>
              <a:rPr lang="en-US" dirty="0" err="1">
                <a:solidFill>
                  <a:schemeClr val="accent1"/>
                </a:solidFill>
              </a:rPr>
              <a:t>NaN</a:t>
            </a:r>
            <a:r>
              <a:rPr lang="en-US" dirty="0">
                <a:solidFill>
                  <a:schemeClr val="accent1"/>
                </a:solidFill>
              </a:rPr>
              <a:t> },</a:t>
            </a:r>
          </a:p>
          <a:p>
            <a:r>
              <a:rPr lang="en-US" dirty="0">
                <a:solidFill>
                  <a:schemeClr val="accent1"/>
                </a:solidFill>
              </a:rPr>
              <a:t>      { speed: </a:t>
            </a:r>
            <a:r>
              <a:rPr lang="en-US" dirty="0" err="1">
                <a:solidFill>
                  <a:schemeClr val="accent1"/>
                </a:solidFill>
              </a:rPr>
              <a:t>NaN</a:t>
            </a:r>
            <a:r>
              <a:rPr lang="en-US" dirty="0">
                <a:solidFill>
                  <a:schemeClr val="accent1"/>
                </a:solidFill>
              </a:rPr>
              <a:t>, time: </a:t>
            </a:r>
            <a:r>
              <a:rPr lang="en-US" dirty="0" err="1">
                <a:solidFill>
                  <a:schemeClr val="accent1"/>
                </a:solidFill>
              </a:rPr>
              <a:t>NaN</a:t>
            </a:r>
            <a:r>
              <a:rPr lang="en-US" dirty="0">
                <a:solidFill>
                  <a:schemeClr val="accent1"/>
                </a:solidFill>
              </a:rPr>
              <a:t> },</a:t>
            </a:r>
          </a:p>
          <a:p>
            <a:r>
              <a:rPr lang="en-US" dirty="0">
                <a:solidFill>
                  <a:schemeClr val="accent1"/>
                </a:solidFill>
              </a:rPr>
              <a:t>      { speed: </a:t>
            </a:r>
            <a:r>
              <a:rPr lang="en-US" dirty="0" err="1">
                <a:solidFill>
                  <a:schemeClr val="accent1"/>
                </a:solidFill>
              </a:rPr>
              <a:t>NaN</a:t>
            </a:r>
            <a:r>
              <a:rPr lang="en-US" dirty="0">
                <a:solidFill>
                  <a:schemeClr val="accent1"/>
                </a:solidFill>
              </a:rPr>
              <a:t>, time: </a:t>
            </a:r>
            <a:r>
              <a:rPr lang="en-US" dirty="0" err="1">
                <a:solidFill>
                  <a:schemeClr val="accent1"/>
                </a:solidFill>
              </a:rPr>
              <a:t>NaN</a:t>
            </a:r>
            <a:r>
              <a:rPr lang="en-US" dirty="0">
                <a:solidFill>
                  <a:schemeClr val="accent1"/>
                </a:solidFill>
              </a:rPr>
              <a:t> },</a:t>
            </a:r>
          </a:p>
          <a:p>
            <a:r>
              <a:rPr lang="en-US" dirty="0">
                <a:solidFill>
                  <a:schemeClr val="accent1"/>
                </a:solidFill>
              </a:rPr>
              <a:t>      ...</a:t>
            </a:r>
          </a:p>
          <a:p>
            <a:r>
              <a:rPr lang="en-US" dirty="0">
                <a:solidFill>
                  <a:schemeClr val="accent1"/>
                </a:solidFill>
              </a:rPr>
              <a:t>  ]</a:t>
            </a:r>
            <a:r>
              <a:rPr lang="en-US" dirty="0"/>
              <a:t>,</a:t>
            </a:r>
          </a:p>
          <a:p>
            <a:pPr>
              <a:lnSpc>
                <a:spcPct val="70000"/>
              </a:lnSpc>
            </a:pPr>
            <a:r>
              <a:rPr lang="en-US" dirty="0"/>
              <a:t>  conditions: {</a:t>
            </a:r>
          </a:p>
          <a:p>
            <a:pPr>
              <a:lnSpc>
                <a:spcPct val="70000"/>
              </a:lnSpc>
            </a:pPr>
            <a:r>
              <a:rPr lang="en-US" dirty="0"/>
              <a:t>      status: </a:t>
            </a:r>
            <a:r>
              <a:rPr lang="en-US" dirty="0" smtClean="0"/>
              <a:t>"Snow </a:t>
            </a:r>
            <a:r>
              <a:rPr lang="en-US" dirty="0"/>
              <a:t>/ Ice </a:t>
            </a:r>
            <a:r>
              <a:rPr lang="en-US" dirty="0" smtClean="0"/>
              <a:t>Conditions",</a:t>
            </a:r>
            <a:endParaRPr lang="en-US" dirty="0"/>
          </a:p>
          <a:p>
            <a:pPr>
              <a:lnSpc>
                <a:spcPct val="70000"/>
              </a:lnSpc>
            </a:pPr>
            <a:r>
              <a:rPr lang="en-US" dirty="0"/>
              <a:t>      pavement: </a:t>
            </a:r>
            <a:r>
              <a:rPr lang="en-US" dirty="0" smtClean="0"/>
              <a:t>"Icy Spots",</a:t>
            </a:r>
            <a:endParaRPr lang="en-US" dirty="0"/>
          </a:p>
          <a:p>
            <a:pPr>
              <a:lnSpc>
                <a:spcPct val="70000"/>
              </a:lnSpc>
            </a:pPr>
            <a:r>
              <a:rPr lang="en-US" dirty="0"/>
              <a:t>      weather: </a:t>
            </a:r>
            <a:r>
              <a:rPr lang="en-US" dirty="0" smtClean="0"/>
              <a:t>"Light Snow"</a:t>
            </a:r>
            <a:endParaRPr lang="en-US" dirty="0"/>
          </a:p>
          <a:p>
            <a:pPr>
              <a:lnSpc>
                <a:spcPct val="70000"/>
              </a:lnSpc>
            </a:pPr>
            <a:r>
              <a:rPr lang="en-US" dirty="0"/>
              <a:t>  }</a:t>
            </a:r>
          </a:p>
          <a:p>
            <a:r>
              <a:rPr lang="en-US" dirty="0" smtClean="0"/>
              <a:t>}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Document Structure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42606" y="2134178"/>
            <a:ext cx="3647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Pre-allocated,</a:t>
            </a:r>
          </a:p>
          <a:p>
            <a:r>
              <a:rPr lang="en-US" sz="3200" dirty="0" smtClean="0">
                <a:solidFill>
                  <a:schemeClr val="accent1"/>
                </a:solidFill>
              </a:rPr>
              <a:t>60 element array of 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p</a:t>
            </a:r>
            <a:r>
              <a:rPr lang="en-US" sz="3200" dirty="0" smtClean="0">
                <a:solidFill>
                  <a:schemeClr val="accent1"/>
                </a:solidFill>
              </a:rPr>
              <a:t>er-minute data</a:t>
            </a:r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4152200" y="2576521"/>
            <a:ext cx="990406" cy="342487"/>
          </a:xfrm>
          <a:prstGeom prst="straightConnector1">
            <a:avLst/>
          </a:prstGeom>
          <a:ln w="31750">
            <a:solidFill>
              <a:srgbClr val="6BA342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1"/>
          </p:cNvCxnSpPr>
          <p:nvPr/>
        </p:nvCxnSpPr>
        <p:spPr>
          <a:xfrm flipH="1">
            <a:off x="4152200" y="2919008"/>
            <a:ext cx="990406" cy="377961"/>
          </a:xfrm>
          <a:prstGeom prst="straightConnector1">
            <a:avLst/>
          </a:prstGeom>
          <a:ln w="31750">
            <a:solidFill>
              <a:srgbClr val="6BA342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</p:cNvCxnSpPr>
          <p:nvPr/>
        </p:nvCxnSpPr>
        <p:spPr>
          <a:xfrm flipH="1" flipV="1">
            <a:off x="4152200" y="2918428"/>
            <a:ext cx="990406" cy="580"/>
          </a:xfrm>
          <a:prstGeom prst="straightConnector1">
            <a:avLst/>
          </a:prstGeom>
          <a:ln w="31750">
            <a:solidFill>
              <a:srgbClr val="6BA342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19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with The Aggregation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139811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Pipelining operations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6008" y="2513983"/>
            <a:ext cx="13140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latin typeface="Source Code Pro"/>
                <a:cs typeface="Source Code Pro"/>
              </a:rPr>
              <a:t>grep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3643479" y="2513983"/>
            <a:ext cx="3189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|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3962433" y="2513983"/>
            <a:ext cx="1125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Source Code Pro"/>
                <a:cs typeface="Source Code Pro"/>
              </a:rPr>
              <a:t>sort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5272201" y="2513983"/>
            <a:ext cx="3189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|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5591155" y="2513983"/>
            <a:ext cx="12516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uniq</a:t>
            </a:r>
            <a:endParaRPr lang="en-US" sz="4400" dirty="0"/>
          </a:p>
        </p:txBody>
      </p:sp>
      <p:sp>
        <p:nvSpPr>
          <p:cNvPr id="10" name="Right Arrow 9"/>
          <p:cNvSpPr/>
          <p:nvPr/>
        </p:nvSpPr>
        <p:spPr>
          <a:xfrm>
            <a:off x="1117600" y="3593084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38300" y="1384012"/>
            <a:ext cx="58722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545450"/>
                </a:solidFill>
              </a:rPr>
              <a:t>Piping </a:t>
            </a:r>
            <a:r>
              <a:rPr lang="en-US" sz="3200" dirty="0">
                <a:solidFill>
                  <a:srgbClr val="545450"/>
                </a:solidFill>
              </a:rPr>
              <a:t>command </a:t>
            </a:r>
            <a:r>
              <a:rPr lang="en-US" sz="3200" dirty="0" smtClean="0">
                <a:solidFill>
                  <a:srgbClr val="545450"/>
                </a:solidFill>
              </a:rPr>
              <a:t>line operations</a:t>
            </a:r>
            <a:endParaRPr lang="en-US" sz="3200" dirty="0">
              <a:solidFill>
                <a:srgbClr val="5454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38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94 0.00185 " pathEditMode="relative" ptsTypes="AA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 animBg="1"/>
      <p:bldP spid="10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Pipelining operations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40687" y="2501900"/>
            <a:ext cx="20350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Source Code Pro"/>
                <a:cs typeface="Source Code Pro"/>
              </a:rPr>
              <a:t>$match</a:t>
            </a:r>
            <a:endParaRPr lang="en-US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08812" y="2501900"/>
            <a:ext cx="19416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Source Code Pro"/>
                <a:cs typeface="Source Code Pro"/>
              </a:rPr>
              <a:t>$group</a:t>
            </a:r>
            <a:endParaRPr lang="en-US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8028" y="2501900"/>
            <a:ext cx="3189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|</a:t>
            </a:r>
            <a:endParaRPr lang="en-US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6535936" y="2501900"/>
            <a:ext cx="14157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$sort</a:t>
            </a:r>
            <a:endParaRPr lang="en-US" sz="4400" dirty="0"/>
          </a:p>
        </p:txBody>
      </p:sp>
      <p:sp>
        <p:nvSpPr>
          <p:cNvPr id="26" name="Right Arrow 25"/>
          <p:cNvSpPr/>
          <p:nvPr/>
        </p:nvSpPr>
        <p:spPr>
          <a:xfrm>
            <a:off x="1117600" y="3593084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048000" y="2501900"/>
            <a:ext cx="3189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|</a:t>
            </a:r>
            <a:endParaRPr lang="en-US" sz="4400" dirty="0"/>
          </a:p>
        </p:txBody>
      </p:sp>
      <p:sp>
        <p:nvSpPr>
          <p:cNvPr id="28" name="TextBox 27"/>
          <p:cNvSpPr txBox="1"/>
          <p:nvPr/>
        </p:nvSpPr>
        <p:spPr>
          <a:xfrm>
            <a:off x="1251915" y="1396712"/>
            <a:ext cx="54894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545450"/>
                </a:solidFill>
              </a:rPr>
              <a:t>Piping aggregation operations</a:t>
            </a:r>
            <a:endParaRPr lang="en-US" sz="3200" dirty="0">
              <a:solidFill>
                <a:srgbClr val="54545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7851" y="4298434"/>
            <a:ext cx="2987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tream of documents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6131969" y="4298434"/>
            <a:ext cx="2524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Result documents</a:t>
            </a:r>
            <a:endParaRPr lang="en-US" sz="2400" dirty="0"/>
          </a:p>
        </p:txBody>
      </p:sp>
      <p:cxnSp>
        <p:nvCxnSpPr>
          <p:cNvPr id="31" name="Straight Arrow Connector 30"/>
          <p:cNvCxnSpPr>
            <a:stCxn id="29" idx="3"/>
            <a:endCxn id="30" idx="1"/>
          </p:cNvCxnSpPr>
          <p:nvPr/>
        </p:nvCxnSpPr>
        <p:spPr>
          <a:xfrm>
            <a:off x="3405089" y="4529267"/>
            <a:ext cx="2726880" cy="0"/>
          </a:xfrm>
          <a:prstGeom prst="straightConnector1">
            <a:avLst/>
          </a:prstGeom>
          <a:ln w="31750">
            <a:solidFill>
              <a:srgbClr val="3366FF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32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94 0.00185 " pathEditMode="relative" ptsTypes="AA">
                                      <p:cBhvr>
                                        <p:cTn id="3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  <p:bldP spid="26" grpId="0" animBg="1"/>
      <p:bldP spid="26" grpId="1" animBg="1"/>
      <p:bldP spid="27" grpId="0"/>
      <p:bldP spid="29" grpId="0"/>
      <p:bldP spid="3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average speed </a:t>
            </a:r>
            <a:r>
              <a:rPr lang="en-US" dirty="0" smtClean="0"/>
              <a:t>for a given road segment?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5047" y="1951672"/>
            <a:ext cx="80423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&gt;</a:t>
            </a:r>
            <a:r>
              <a:rPr lang="en-US" sz="2400" dirty="0">
                <a:solidFill>
                  <a:srgbClr val="6BA342"/>
                </a:solidFill>
              </a:rPr>
              <a:t> </a:t>
            </a:r>
            <a:r>
              <a:rPr lang="en-US" sz="2400" dirty="0" err="1">
                <a:solidFill>
                  <a:schemeClr val="bg2"/>
                </a:solidFill>
              </a:rPr>
              <a:t>db.linkData.aggregate</a:t>
            </a:r>
            <a:r>
              <a:rPr lang="en-US" sz="2400" dirty="0">
                <a:solidFill>
                  <a:schemeClr val="bg2"/>
                </a:solidFill>
              </a:rPr>
              <a:t>( 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   { </a:t>
            </a:r>
            <a:r>
              <a:rPr lang="en-US" sz="2400" dirty="0">
                <a:solidFill>
                  <a:schemeClr val="bg2"/>
                </a:solidFill>
              </a:rPr>
              <a:t>$match: { </a:t>
            </a:r>
            <a:r>
              <a:rPr lang="en-US" sz="2400" dirty="0" smtClean="0">
                <a:solidFill>
                  <a:schemeClr val="bg2"/>
                </a:solidFill>
              </a:rPr>
              <a:t>"_id" </a:t>
            </a:r>
            <a:r>
              <a:rPr lang="en-US" sz="2400" dirty="0">
                <a:solidFill>
                  <a:schemeClr val="bg2"/>
                </a:solidFill>
              </a:rPr>
              <a:t>: /^20484097:/ } }</a:t>
            </a:r>
            <a:r>
              <a:rPr lang="en-US" sz="2400" dirty="0" smtClean="0">
                <a:solidFill>
                  <a:schemeClr val="bg2"/>
                </a:solidFill>
              </a:rPr>
              <a:t>,</a:t>
            </a:r>
          </a:p>
          <a:p>
            <a:r>
              <a:rPr lang="nl-NL" sz="2400" dirty="0">
                <a:solidFill>
                  <a:schemeClr val="bg2"/>
                </a:solidFill>
              </a:rPr>
              <a:t> </a:t>
            </a:r>
            <a:r>
              <a:rPr lang="nl-NL" sz="2400" dirty="0" smtClean="0">
                <a:solidFill>
                  <a:schemeClr val="bg2"/>
                </a:solidFill>
              </a:rPr>
              <a:t>  </a:t>
            </a:r>
            <a:r>
              <a:rPr lang="nl-NL" sz="2400" dirty="0">
                <a:solidFill>
                  <a:schemeClr val="bg2"/>
                </a:solidFill>
              </a:rPr>
              <a:t>{ $project: { "</a:t>
            </a:r>
            <a:r>
              <a:rPr lang="nl-NL" sz="2400" dirty="0" err="1">
                <a:solidFill>
                  <a:schemeClr val="bg2"/>
                </a:solidFill>
              </a:rPr>
              <a:t>data.speed</a:t>
            </a:r>
            <a:r>
              <a:rPr lang="nl-NL" sz="2400" dirty="0">
                <a:solidFill>
                  <a:schemeClr val="bg2"/>
                </a:solidFill>
              </a:rPr>
              <a:t>": 1, </a:t>
            </a:r>
            <a:r>
              <a:rPr lang="nl-NL" sz="2400" dirty="0" err="1">
                <a:solidFill>
                  <a:schemeClr val="bg2"/>
                </a:solidFill>
              </a:rPr>
              <a:t>segId</a:t>
            </a:r>
            <a:r>
              <a:rPr lang="nl-NL" sz="2400" dirty="0">
                <a:solidFill>
                  <a:schemeClr val="bg2"/>
                </a:solidFill>
              </a:rPr>
              <a:t>: 1 } }</a:t>
            </a:r>
            <a:r>
              <a:rPr lang="en-US" sz="2400" dirty="0">
                <a:solidFill>
                  <a:schemeClr val="bg2"/>
                </a:solidFill>
              </a:rPr>
              <a:t> ,</a:t>
            </a:r>
          </a:p>
          <a:p>
            <a:r>
              <a:rPr lang="pl-PL" sz="2400" dirty="0" smtClean="0">
                <a:solidFill>
                  <a:schemeClr val="bg2"/>
                </a:solidFill>
              </a:rPr>
              <a:t>   { </a:t>
            </a:r>
            <a:r>
              <a:rPr lang="pl-PL" sz="2400" dirty="0">
                <a:solidFill>
                  <a:schemeClr val="bg2"/>
                </a:solidFill>
              </a:rPr>
              <a:t>$</a:t>
            </a:r>
            <a:r>
              <a:rPr lang="pl-PL" sz="2400" dirty="0" err="1">
                <a:solidFill>
                  <a:schemeClr val="bg2"/>
                </a:solidFill>
              </a:rPr>
              <a:t>unwind</a:t>
            </a:r>
            <a:r>
              <a:rPr lang="pl-PL" sz="2400" dirty="0">
                <a:solidFill>
                  <a:schemeClr val="bg2"/>
                </a:solidFill>
              </a:rPr>
              <a:t>: </a:t>
            </a:r>
            <a:r>
              <a:rPr lang="pl-PL" sz="2400" dirty="0" smtClean="0">
                <a:solidFill>
                  <a:schemeClr val="bg2"/>
                </a:solidFill>
              </a:rPr>
              <a:t>"$data"},</a:t>
            </a:r>
            <a:endParaRPr lang="nl-NL" sz="2400" dirty="0" smtClean="0">
              <a:solidFill>
                <a:schemeClr val="bg2"/>
              </a:solidFill>
            </a:endParaRPr>
          </a:p>
          <a:p>
            <a:r>
              <a:rPr lang="nl-NL" sz="2400" dirty="0">
                <a:solidFill>
                  <a:schemeClr val="bg2"/>
                </a:solidFill>
              </a:rPr>
              <a:t> </a:t>
            </a:r>
            <a:r>
              <a:rPr lang="nl-NL" sz="2400" dirty="0" smtClean="0">
                <a:solidFill>
                  <a:schemeClr val="bg2"/>
                </a:solidFill>
              </a:rPr>
              <a:t>  </a:t>
            </a:r>
            <a:r>
              <a:rPr lang="en-US" sz="2400" dirty="0" smtClean="0">
                <a:solidFill>
                  <a:schemeClr val="bg2"/>
                </a:solidFill>
              </a:rPr>
              <a:t>{ </a:t>
            </a:r>
            <a:r>
              <a:rPr lang="en-US" sz="2400" dirty="0">
                <a:solidFill>
                  <a:schemeClr val="bg2"/>
                </a:solidFill>
              </a:rPr>
              <a:t>$group: { _id: </a:t>
            </a:r>
            <a:r>
              <a:rPr lang="en-US" sz="2400" dirty="0" smtClean="0">
                <a:solidFill>
                  <a:schemeClr val="bg2"/>
                </a:solidFill>
              </a:rPr>
              <a:t>"$</a:t>
            </a:r>
            <a:r>
              <a:rPr lang="en-US" sz="2400" dirty="0" err="1" smtClean="0">
                <a:solidFill>
                  <a:schemeClr val="bg2"/>
                </a:solidFill>
              </a:rPr>
              <a:t>segId</a:t>
            </a:r>
            <a:r>
              <a:rPr lang="en-US" sz="2400" dirty="0" smtClean="0">
                <a:solidFill>
                  <a:schemeClr val="bg2"/>
                </a:solidFill>
              </a:rPr>
              <a:t>", </a:t>
            </a:r>
            <a:r>
              <a:rPr lang="en-US" sz="2400" dirty="0" err="1">
                <a:solidFill>
                  <a:schemeClr val="bg2"/>
                </a:solidFill>
              </a:rPr>
              <a:t>ave</a:t>
            </a:r>
            <a:r>
              <a:rPr lang="en-US" sz="2400" dirty="0">
                <a:solidFill>
                  <a:schemeClr val="bg2"/>
                </a:solidFill>
              </a:rPr>
              <a:t>: { $</a:t>
            </a:r>
            <a:r>
              <a:rPr lang="en-US" sz="2400" dirty="0" err="1">
                <a:solidFill>
                  <a:schemeClr val="bg2"/>
                </a:solidFill>
              </a:rPr>
              <a:t>avg</a:t>
            </a:r>
            <a:r>
              <a:rPr lang="en-US" sz="2400" dirty="0">
                <a:solidFill>
                  <a:schemeClr val="bg2"/>
                </a:solidFill>
              </a:rPr>
              <a:t>: </a:t>
            </a:r>
            <a:r>
              <a:rPr lang="en-US" sz="2400" dirty="0" smtClean="0">
                <a:solidFill>
                  <a:schemeClr val="bg2"/>
                </a:solidFill>
              </a:rPr>
              <a:t>"$</a:t>
            </a:r>
            <a:r>
              <a:rPr lang="en-US" sz="2400" dirty="0" err="1" smtClean="0">
                <a:solidFill>
                  <a:schemeClr val="bg2"/>
                </a:solidFill>
              </a:rPr>
              <a:t>data.speed</a:t>
            </a:r>
            <a:r>
              <a:rPr lang="en-US" sz="2400" dirty="0" smtClean="0">
                <a:solidFill>
                  <a:schemeClr val="bg2"/>
                </a:solidFill>
              </a:rPr>
              <a:t>"} </a:t>
            </a:r>
            <a:r>
              <a:rPr lang="en-US" sz="2400" dirty="0">
                <a:solidFill>
                  <a:schemeClr val="bg2"/>
                </a:solidFill>
              </a:rPr>
              <a:t>} </a:t>
            </a:r>
            <a:r>
              <a:rPr lang="en-US" sz="2400" dirty="0" smtClean="0">
                <a:solidFill>
                  <a:schemeClr val="bg2"/>
                </a:solidFill>
              </a:rPr>
              <a:t>}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);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{ "_id" </a:t>
            </a:r>
            <a:r>
              <a:rPr lang="en-US" sz="2400" dirty="0">
                <a:solidFill>
                  <a:schemeClr val="bg2"/>
                </a:solidFill>
              </a:rPr>
              <a:t>: 20484097, </a:t>
            </a:r>
            <a:r>
              <a:rPr lang="en-US" sz="2400" dirty="0" smtClean="0">
                <a:solidFill>
                  <a:schemeClr val="bg2"/>
                </a:solidFill>
              </a:rPr>
              <a:t>"</a:t>
            </a:r>
            <a:r>
              <a:rPr lang="en-US" sz="2400" dirty="0" err="1" smtClean="0">
                <a:solidFill>
                  <a:schemeClr val="bg2"/>
                </a:solidFill>
              </a:rPr>
              <a:t>ave</a:t>
            </a:r>
            <a:r>
              <a:rPr lang="en-US" sz="2400" dirty="0" smtClean="0">
                <a:solidFill>
                  <a:schemeClr val="bg2"/>
                </a:solidFill>
              </a:rPr>
              <a:t>" </a:t>
            </a:r>
            <a:r>
              <a:rPr lang="en-US" sz="2400" dirty="0">
                <a:solidFill>
                  <a:schemeClr val="bg2"/>
                </a:solidFill>
              </a:rPr>
              <a:t>: </a:t>
            </a:r>
            <a:r>
              <a:rPr lang="en-US" sz="2400" dirty="0" smtClean="0">
                <a:solidFill>
                  <a:schemeClr val="bg2"/>
                </a:solidFill>
              </a:rPr>
              <a:t>47.067650676506766 }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19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average speed </a:t>
            </a:r>
            <a:r>
              <a:rPr lang="en-US" dirty="0" smtClean="0"/>
              <a:t>for a given road segment?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68739" y="4954486"/>
            <a:ext cx="73148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6BA342"/>
                </a:solidFill>
              </a:rPr>
              <a:t>Select documents on the target segment</a:t>
            </a:r>
            <a:endParaRPr lang="en-US" sz="3200" dirty="0">
              <a:solidFill>
                <a:srgbClr val="6BA34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5047" y="1951672"/>
            <a:ext cx="80423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&gt;</a:t>
            </a:r>
            <a:r>
              <a:rPr lang="en-US" sz="2400" dirty="0">
                <a:solidFill>
                  <a:srgbClr val="6BA342"/>
                </a:solidFill>
              </a:rPr>
              <a:t> </a:t>
            </a:r>
            <a:r>
              <a:rPr lang="en-US" sz="2400" dirty="0" err="1">
                <a:solidFill>
                  <a:schemeClr val="bg2"/>
                </a:solidFill>
              </a:rPr>
              <a:t>db.linkData.aggregate</a:t>
            </a:r>
            <a:r>
              <a:rPr lang="en-US" sz="2400" dirty="0">
                <a:solidFill>
                  <a:schemeClr val="bg2"/>
                </a:solidFill>
              </a:rPr>
              <a:t>( 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   </a:t>
            </a:r>
            <a:r>
              <a:rPr lang="en-US" sz="2400" dirty="0" smtClean="0">
                <a:solidFill>
                  <a:schemeClr val="accent1"/>
                </a:solidFill>
              </a:rPr>
              <a:t>{ </a:t>
            </a:r>
            <a:r>
              <a:rPr lang="en-US" sz="2400" dirty="0">
                <a:solidFill>
                  <a:schemeClr val="accent1"/>
                </a:solidFill>
              </a:rPr>
              <a:t>$match: { </a:t>
            </a:r>
            <a:r>
              <a:rPr lang="en-US" sz="2400" dirty="0" smtClean="0">
                <a:solidFill>
                  <a:schemeClr val="accent1"/>
                </a:solidFill>
              </a:rPr>
              <a:t>"_id" </a:t>
            </a:r>
            <a:r>
              <a:rPr lang="en-US" sz="2400" dirty="0">
                <a:solidFill>
                  <a:schemeClr val="accent1"/>
                </a:solidFill>
              </a:rPr>
              <a:t>: /^20484097:/ </a:t>
            </a:r>
            <a:r>
              <a:rPr lang="en-US" sz="2400" dirty="0" smtClean="0">
                <a:solidFill>
                  <a:schemeClr val="accent1"/>
                </a:solidFill>
              </a:rPr>
              <a:t>} </a:t>
            </a:r>
            <a:r>
              <a:rPr lang="en-US" sz="2400" dirty="0">
                <a:solidFill>
                  <a:schemeClr val="accent1"/>
                </a:solidFill>
              </a:rPr>
              <a:t>}</a:t>
            </a:r>
            <a:r>
              <a:rPr lang="en-US" sz="2400" dirty="0" smtClean="0">
                <a:solidFill>
                  <a:schemeClr val="bg2"/>
                </a:solidFill>
              </a:rPr>
              <a:t>,</a:t>
            </a:r>
          </a:p>
          <a:p>
            <a:r>
              <a:rPr lang="nl-NL" sz="2400" dirty="0">
                <a:solidFill>
                  <a:schemeClr val="bg2"/>
                </a:solidFill>
              </a:rPr>
              <a:t> </a:t>
            </a:r>
            <a:r>
              <a:rPr lang="nl-NL" sz="2400" dirty="0" smtClean="0">
                <a:solidFill>
                  <a:schemeClr val="bg2"/>
                </a:solidFill>
              </a:rPr>
              <a:t>  { </a:t>
            </a:r>
            <a:r>
              <a:rPr lang="nl-NL" sz="2400" dirty="0">
                <a:solidFill>
                  <a:schemeClr val="bg2"/>
                </a:solidFill>
              </a:rPr>
              <a:t>$project: { </a:t>
            </a:r>
            <a:r>
              <a:rPr lang="nl-NL" sz="2400" dirty="0" smtClean="0">
                <a:solidFill>
                  <a:schemeClr val="bg2"/>
                </a:solidFill>
              </a:rPr>
              <a:t>"</a:t>
            </a:r>
            <a:r>
              <a:rPr lang="nl-NL" sz="2400" dirty="0" err="1" smtClean="0">
                <a:solidFill>
                  <a:schemeClr val="bg2"/>
                </a:solidFill>
              </a:rPr>
              <a:t>data.speed</a:t>
            </a:r>
            <a:r>
              <a:rPr lang="nl-NL" sz="2400" dirty="0" smtClean="0">
                <a:solidFill>
                  <a:schemeClr val="bg2"/>
                </a:solidFill>
              </a:rPr>
              <a:t>": </a:t>
            </a:r>
            <a:r>
              <a:rPr lang="nl-NL" sz="2400" dirty="0">
                <a:solidFill>
                  <a:schemeClr val="bg2"/>
                </a:solidFill>
              </a:rPr>
              <a:t>1, </a:t>
            </a:r>
            <a:r>
              <a:rPr lang="nl-NL" sz="2400" dirty="0" err="1" smtClean="0">
                <a:solidFill>
                  <a:schemeClr val="bg2"/>
                </a:solidFill>
              </a:rPr>
              <a:t>segId</a:t>
            </a:r>
            <a:r>
              <a:rPr lang="nl-NL" sz="2400" dirty="0" smtClean="0">
                <a:solidFill>
                  <a:schemeClr val="bg2"/>
                </a:solidFill>
              </a:rPr>
              <a:t>: </a:t>
            </a:r>
            <a:r>
              <a:rPr lang="nl-NL" sz="2400" dirty="0">
                <a:solidFill>
                  <a:schemeClr val="bg2"/>
                </a:solidFill>
              </a:rPr>
              <a:t>1 } }</a:t>
            </a:r>
            <a:r>
              <a:rPr lang="en-US" sz="2400" dirty="0" smtClean="0">
                <a:solidFill>
                  <a:schemeClr val="bg2"/>
                </a:solidFill>
              </a:rPr>
              <a:t> ,</a:t>
            </a:r>
            <a:endParaRPr lang="en-US" sz="2400" dirty="0">
              <a:solidFill>
                <a:schemeClr val="bg2"/>
              </a:solidFill>
            </a:endParaRPr>
          </a:p>
          <a:p>
            <a:r>
              <a:rPr lang="pl-PL" sz="2400" dirty="0" smtClean="0">
                <a:solidFill>
                  <a:schemeClr val="bg2"/>
                </a:solidFill>
              </a:rPr>
              <a:t>   { </a:t>
            </a:r>
            <a:r>
              <a:rPr lang="pl-PL" sz="2400" dirty="0">
                <a:solidFill>
                  <a:schemeClr val="bg2"/>
                </a:solidFill>
              </a:rPr>
              <a:t>$</a:t>
            </a:r>
            <a:r>
              <a:rPr lang="pl-PL" sz="2400" dirty="0" err="1">
                <a:solidFill>
                  <a:schemeClr val="bg2"/>
                </a:solidFill>
              </a:rPr>
              <a:t>unwind</a:t>
            </a:r>
            <a:r>
              <a:rPr lang="pl-PL" sz="2400" dirty="0">
                <a:solidFill>
                  <a:schemeClr val="bg2"/>
                </a:solidFill>
              </a:rPr>
              <a:t>: </a:t>
            </a:r>
            <a:r>
              <a:rPr lang="pl-PL" sz="2400" dirty="0" smtClean="0">
                <a:solidFill>
                  <a:schemeClr val="bg2"/>
                </a:solidFill>
              </a:rPr>
              <a:t>"$data"},</a:t>
            </a:r>
            <a:endParaRPr lang="nl-NL" sz="2400" dirty="0" smtClean="0">
              <a:solidFill>
                <a:schemeClr val="bg2"/>
              </a:solidFill>
            </a:endParaRPr>
          </a:p>
          <a:p>
            <a:r>
              <a:rPr lang="nl-NL" sz="2400" dirty="0">
                <a:solidFill>
                  <a:schemeClr val="bg2"/>
                </a:solidFill>
              </a:rPr>
              <a:t> </a:t>
            </a:r>
            <a:r>
              <a:rPr lang="nl-NL" sz="2400" dirty="0" smtClean="0">
                <a:solidFill>
                  <a:schemeClr val="bg2"/>
                </a:solidFill>
              </a:rPr>
              <a:t>  </a:t>
            </a:r>
            <a:r>
              <a:rPr lang="en-US" sz="2400" dirty="0" smtClean="0">
                <a:solidFill>
                  <a:schemeClr val="bg2"/>
                </a:solidFill>
              </a:rPr>
              <a:t>{ </a:t>
            </a:r>
            <a:r>
              <a:rPr lang="en-US" sz="2400" dirty="0">
                <a:solidFill>
                  <a:schemeClr val="bg2"/>
                </a:solidFill>
              </a:rPr>
              <a:t>$group: { _id: </a:t>
            </a:r>
            <a:r>
              <a:rPr lang="en-US" sz="2400" dirty="0" smtClean="0">
                <a:solidFill>
                  <a:schemeClr val="bg2"/>
                </a:solidFill>
              </a:rPr>
              <a:t>"$</a:t>
            </a:r>
            <a:r>
              <a:rPr lang="en-US" sz="2400" dirty="0" err="1" smtClean="0">
                <a:solidFill>
                  <a:schemeClr val="bg2"/>
                </a:solidFill>
              </a:rPr>
              <a:t>segId</a:t>
            </a:r>
            <a:r>
              <a:rPr lang="en-US" sz="2400" dirty="0" smtClean="0">
                <a:solidFill>
                  <a:schemeClr val="bg2"/>
                </a:solidFill>
              </a:rPr>
              <a:t>", </a:t>
            </a:r>
            <a:r>
              <a:rPr lang="en-US" sz="2400" dirty="0" err="1">
                <a:solidFill>
                  <a:schemeClr val="bg2"/>
                </a:solidFill>
              </a:rPr>
              <a:t>ave</a:t>
            </a:r>
            <a:r>
              <a:rPr lang="en-US" sz="2400" dirty="0">
                <a:solidFill>
                  <a:schemeClr val="bg2"/>
                </a:solidFill>
              </a:rPr>
              <a:t>: { $</a:t>
            </a:r>
            <a:r>
              <a:rPr lang="en-US" sz="2400" dirty="0" err="1">
                <a:solidFill>
                  <a:schemeClr val="bg2"/>
                </a:solidFill>
              </a:rPr>
              <a:t>avg</a:t>
            </a:r>
            <a:r>
              <a:rPr lang="en-US" sz="2400" dirty="0">
                <a:solidFill>
                  <a:schemeClr val="bg2"/>
                </a:solidFill>
              </a:rPr>
              <a:t>: </a:t>
            </a:r>
            <a:r>
              <a:rPr lang="en-US" sz="2400" dirty="0" smtClean="0">
                <a:solidFill>
                  <a:schemeClr val="bg2"/>
                </a:solidFill>
              </a:rPr>
              <a:t>"$</a:t>
            </a:r>
            <a:r>
              <a:rPr lang="en-US" sz="2400" dirty="0" err="1" smtClean="0">
                <a:solidFill>
                  <a:schemeClr val="bg2"/>
                </a:solidFill>
              </a:rPr>
              <a:t>data.speed</a:t>
            </a:r>
            <a:r>
              <a:rPr lang="en-US" sz="2400" dirty="0" smtClean="0">
                <a:solidFill>
                  <a:schemeClr val="bg2"/>
                </a:solidFill>
              </a:rPr>
              <a:t>"} </a:t>
            </a:r>
            <a:r>
              <a:rPr lang="en-US" sz="2400" dirty="0">
                <a:solidFill>
                  <a:schemeClr val="bg2"/>
                </a:solidFill>
              </a:rPr>
              <a:t>} </a:t>
            </a:r>
            <a:r>
              <a:rPr lang="en-US" sz="2400" dirty="0" smtClean="0">
                <a:solidFill>
                  <a:schemeClr val="bg2"/>
                </a:solidFill>
              </a:rPr>
              <a:t>}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);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{ "_id" </a:t>
            </a:r>
            <a:r>
              <a:rPr lang="en-US" sz="2400" dirty="0">
                <a:solidFill>
                  <a:schemeClr val="bg2"/>
                </a:solidFill>
              </a:rPr>
              <a:t>: 20484097, </a:t>
            </a:r>
            <a:r>
              <a:rPr lang="en-US" sz="2400" dirty="0" smtClean="0">
                <a:solidFill>
                  <a:schemeClr val="bg2"/>
                </a:solidFill>
              </a:rPr>
              <a:t>"</a:t>
            </a:r>
            <a:r>
              <a:rPr lang="en-US" sz="2400" dirty="0" err="1" smtClean="0">
                <a:solidFill>
                  <a:schemeClr val="bg2"/>
                </a:solidFill>
              </a:rPr>
              <a:t>ave</a:t>
            </a:r>
            <a:r>
              <a:rPr lang="en-US" sz="2400" dirty="0" smtClean="0">
                <a:solidFill>
                  <a:schemeClr val="bg2"/>
                </a:solidFill>
              </a:rPr>
              <a:t>" </a:t>
            </a:r>
            <a:r>
              <a:rPr lang="en-US" sz="2400" dirty="0">
                <a:solidFill>
                  <a:schemeClr val="bg2"/>
                </a:solidFill>
              </a:rPr>
              <a:t>: </a:t>
            </a:r>
            <a:r>
              <a:rPr lang="en-US" sz="2400" dirty="0" smtClean="0">
                <a:solidFill>
                  <a:schemeClr val="bg2"/>
                </a:solidFill>
              </a:rPr>
              <a:t>47.067650676506766 }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08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average speed </a:t>
            </a:r>
            <a:r>
              <a:rPr lang="en-US" dirty="0" smtClean="0"/>
              <a:t>for a given road segment?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68739" y="4954486"/>
            <a:ext cx="63569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6BA342"/>
                </a:solidFill>
              </a:rPr>
              <a:t>Keep only the fields we really need</a:t>
            </a:r>
            <a:endParaRPr lang="en-US" sz="3200" dirty="0">
              <a:solidFill>
                <a:srgbClr val="6BA34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5047" y="1951672"/>
            <a:ext cx="80423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&gt;</a:t>
            </a:r>
            <a:r>
              <a:rPr lang="en-US" sz="2400" dirty="0">
                <a:solidFill>
                  <a:srgbClr val="6BA342"/>
                </a:solidFill>
              </a:rPr>
              <a:t> </a:t>
            </a:r>
            <a:r>
              <a:rPr lang="en-US" sz="2400" dirty="0" err="1">
                <a:solidFill>
                  <a:schemeClr val="bg2"/>
                </a:solidFill>
              </a:rPr>
              <a:t>db.linkData.aggregate</a:t>
            </a:r>
            <a:r>
              <a:rPr lang="en-US" sz="2400" dirty="0">
                <a:solidFill>
                  <a:schemeClr val="bg2"/>
                </a:solidFill>
              </a:rPr>
              <a:t>( 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   { </a:t>
            </a:r>
            <a:r>
              <a:rPr lang="en-US" sz="2400" dirty="0">
                <a:solidFill>
                  <a:schemeClr val="bg2"/>
                </a:solidFill>
              </a:rPr>
              <a:t>$match: { </a:t>
            </a:r>
            <a:r>
              <a:rPr lang="en-US" sz="2400" dirty="0" smtClean="0">
                <a:solidFill>
                  <a:schemeClr val="bg2"/>
                </a:solidFill>
              </a:rPr>
              <a:t>"_id" </a:t>
            </a:r>
            <a:r>
              <a:rPr lang="en-US" sz="2400" dirty="0">
                <a:solidFill>
                  <a:schemeClr val="bg2"/>
                </a:solidFill>
              </a:rPr>
              <a:t>: </a:t>
            </a:r>
            <a:r>
              <a:rPr lang="en-US" sz="2400" dirty="0" smtClean="0">
                <a:solidFill>
                  <a:schemeClr val="bg2"/>
                </a:solidFill>
              </a:rPr>
              <a:t>/^20484097:/ </a:t>
            </a:r>
            <a:r>
              <a:rPr lang="en-US" sz="2400" dirty="0">
                <a:solidFill>
                  <a:schemeClr val="bg2"/>
                </a:solidFill>
              </a:rPr>
              <a:t>} }</a:t>
            </a:r>
            <a:r>
              <a:rPr lang="en-US" sz="2400" dirty="0" smtClean="0">
                <a:solidFill>
                  <a:schemeClr val="bg2"/>
                </a:solidFill>
              </a:rPr>
              <a:t>,</a:t>
            </a:r>
          </a:p>
          <a:p>
            <a:r>
              <a:rPr lang="nl-NL" sz="2400" dirty="0">
                <a:solidFill>
                  <a:schemeClr val="bg2"/>
                </a:solidFill>
              </a:rPr>
              <a:t> </a:t>
            </a:r>
            <a:r>
              <a:rPr lang="nl-NL" sz="2400" dirty="0" smtClean="0">
                <a:solidFill>
                  <a:schemeClr val="bg2"/>
                </a:solidFill>
              </a:rPr>
              <a:t>  </a:t>
            </a:r>
            <a:r>
              <a:rPr lang="nl-NL" sz="2400" dirty="0" smtClean="0">
                <a:solidFill>
                  <a:schemeClr val="accent1"/>
                </a:solidFill>
              </a:rPr>
              <a:t>{ </a:t>
            </a:r>
            <a:r>
              <a:rPr lang="nl-NL" sz="2400" dirty="0">
                <a:solidFill>
                  <a:schemeClr val="accent1"/>
                </a:solidFill>
              </a:rPr>
              <a:t>$project: { </a:t>
            </a:r>
            <a:r>
              <a:rPr lang="nl-NL" sz="2400" dirty="0" smtClean="0">
                <a:solidFill>
                  <a:schemeClr val="accent1"/>
                </a:solidFill>
              </a:rPr>
              <a:t>"</a:t>
            </a:r>
            <a:r>
              <a:rPr lang="nl-NL" sz="2400" dirty="0" err="1" smtClean="0">
                <a:solidFill>
                  <a:schemeClr val="accent1"/>
                </a:solidFill>
              </a:rPr>
              <a:t>data.speed</a:t>
            </a:r>
            <a:r>
              <a:rPr lang="nl-NL" sz="2400" dirty="0" smtClean="0">
                <a:solidFill>
                  <a:schemeClr val="accent1"/>
                </a:solidFill>
              </a:rPr>
              <a:t>": </a:t>
            </a:r>
            <a:r>
              <a:rPr lang="nl-NL" sz="2400" dirty="0">
                <a:solidFill>
                  <a:schemeClr val="accent1"/>
                </a:solidFill>
              </a:rPr>
              <a:t>1, </a:t>
            </a:r>
            <a:r>
              <a:rPr lang="nl-NL" sz="2400" dirty="0" err="1" smtClean="0">
                <a:solidFill>
                  <a:schemeClr val="accent1"/>
                </a:solidFill>
              </a:rPr>
              <a:t>segId</a:t>
            </a:r>
            <a:r>
              <a:rPr lang="nl-NL" sz="2400" dirty="0" smtClean="0">
                <a:solidFill>
                  <a:schemeClr val="accent1"/>
                </a:solidFill>
              </a:rPr>
              <a:t>: </a:t>
            </a:r>
            <a:r>
              <a:rPr lang="nl-NL" sz="2400" dirty="0">
                <a:solidFill>
                  <a:schemeClr val="accent1"/>
                </a:solidFill>
              </a:rPr>
              <a:t>1 } }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>
                <a:solidFill>
                  <a:schemeClr val="bg2"/>
                </a:solidFill>
              </a:rPr>
              <a:t>,</a:t>
            </a:r>
            <a:endParaRPr lang="en-US" sz="2400" dirty="0">
              <a:solidFill>
                <a:schemeClr val="bg2"/>
              </a:solidFill>
            </a:endParaRPr>
          </a:p>
          <a:p>
            <a:r>
              <a:rPr lang="pl-PL" sz="2400" dirty="0" smtClean="0">
                <a:solidFill>
                  <a:schemeClr val="bg2"/>
                </a:solidFill>
              </a:rPr>
              <a:t>   { </a:t>
            </a:r>
            <a:r>
              <a:rPr lang="pl-PL" sz="2400" dirty="0">
                <a:solidFill>
                  <a:schemeClr val="bg2"/>
                </a:solidFill>
              </a:rPr>
              <a:t>$</a:t>
            </a:r>
            <a:r>
              <a:rPr lang="pl-PL" sz="2400" dirty="0" err="1">
                <a:solidFill>
                  <a:schemeClr val="bg2"/>
                </a:solidFill>
              </a:rPr>
              <a:t>unwind</a:t>
            </a:r>
            <a:r>
              <a:rPr lang="pl-PL" sz="2400" dirty="0">
                <a:solidFill>
                  <a:schemeClr val="bg2"/>
                </a:solidFill>
              </a:rPr>
              <a:t>: </a:t>
            </a:r>
            <a:r>
              <a:rPr lang="pl-PL" sz="2400" dirty="0" smtClean="0">
                <a:solidFill>
                  <a:schemeClr val="bg2"/>
                </a:solidFill>
              </a:rPr>
              <a:t>"$data"},</a:t>
            </a:r>
            <a:endParaRPr lang="nl-NL" sz="2400" dirty="0" smtClean="0">
              <a:solidFill>
                <a:schemeClr val="bg2"/>
              </a:solidFill>
            </a:endParaRPr>
          </a:p>
          <a:p>
            <a:r>
              <a:rPr lang="nl-NL" sz="2400" dirty="0">
                <a:solidFill>
                  <a:schemeClr val="bg2"/>
                </a:solidFill>
              </a:rPr>
              <a:t> </a:t>
            </a:r>
            <a:r>
              <a:rPr lang="nl-NL" sz="2400" dirty="0" smtClean="0">
                <a:solidFill>
                  <a:schemeClr val="bg2"/>
                </a:solidFill>
              </a:rPr>
              <a:t>  </a:t>
            </a:r>
            <a:r>
              <a:rPr lang="en-US" sz="2400" dirty="0" smtClean="0">
                <a:solidFill>
                  <a:schemeClr val="bg2"/>
                </a:solidFill>
              </a:rPr>
              <a:t>{ </a:t>
            </a:r>
            <a:r>
              <a:rPr lang="en-US" sz="2400" dirty="0">
                <a:solidFill>
                  <a:schemeClr val="bg2"/>
                </a:solidFill>
              </a:rPr>
              <a:t>$group: { _id: </a:t>
            </a:r>
            <a:r>
              <a:rPr lang="en-US" sz="2400" dirty="0" smtClean="0">
                <a:solidFill>
                  <a:schemeClr val="bg2"/>
                </a:solidFill>
              </a:rPr>
              <a:t>"$</a:t>
            </a:r>
            <a:r>
              <a:rPr lang="en-US" sz="2400" dirty="0" err="1" smtClean="0">
                <a:solidFill>
                  <a:schemeClr val="bg2"/>
                </a:solidFill>
              </a:rPr>
              <a:t>segId</a:t>
            </a:r>
            <a:r>
              <a:rPr lang="en-US" sz="2400" dirty="0" smtClean="0">
                <a:solidFill>
                  <a:schemeClr val="bg2"/>
                </a:solidFill>
              </a:rPr>
              <a:t>", </a:t>
            </a:r>
            <a:r>
              <a:rPr lang="en-US" sz="2400" dirty="0" err="1">
                <a:solidFill>
                  <a:schemeClr val="bg2"/>
                </a:solidFill>
              </a:rPr>
              <a:t>ave</a:t>
            </a:r>
            <a:r>
              <a:rPr lang="en-US" sz="2400" dirty="0">
                <a:solidFill>
                  <a:schemeClr val="bg2"/>
                </a:solidFill>
              </a:rPr>
              <a:t>: { $</a:t>
            </a:r>
            <a:r>
              <a:rPr lang="en-US" sz="2400" dirty="0" err="1">
                <a:solidFill>
                  <a:schemeClr val="bg2"/>
                </a:solidFill>
              </a:rPr>
              <a:t>avg</a:t>
            </a:r>
            <a:r>
              <a:rPr lang="en-US" sz="2400" dirty="0">
                <a:solidFill>
                  <a:schemeClr val="bg2"/>
                </a:solidFill>
              </a:rPr>
              <a:t>: </a:t>
            </a:r>
            <a:r>
              <a:rPr lang="en-US" sz="2400" dirty="0" smtClean="0">
                <a:solidFill>
                  <a:schemeClr val="bg2"/>
                </a:solidFill>
              </a:rPr>
              <a:t>"$</a:t>
            </a:r>
            <a:r>
              <a:rPr lang="en-US" sz="2400" dirty="0" err="1" smtClean="0">
                <a:solidFill>
                  <a:schemeClr val="bg2"/>
                </a:solidFill>
              </a:rPr>
              <a:t>data.speed</a:t>
            </a:r>
            <a:r>
              <a:rPr lang="en-US" sz="2400" dirty="0" smtClean="0">
                <a:solidFill>
                  <a:schemeClr val="bg2"/>
                </a:solidFill>
              </a:rPr>
              <a:t>"} </a:t>
            </a:r>
            <a:r>
              <a:rPr lang="en-US" sz="2400" dirty="0">
                <a:solidFill>
                  <a:schemeClr val="bg2"/>
                </a:solidFill>
              </a:rPr>
              <a:t>} </a:t>
            </a:r>
            <a:r>
              <a:rPr lang="en-US" sz="2400" dirty="0" smtClean="0">
                <a:solidFill>
                  <a:schemeClr val="bg2"/>
                </a:solidFill>
              </a:rPr>
              <a:t>}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);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{ "_id" </a:t>
            </a:r>
            <a:r>
              <a:rPr lang="en-US" sz="2400" dirty="0">
                <a:solidFill>
                  <a:schemeClr val="bg2"/>
                </a:solidFill>
              </a:rPr>
              <a:t>: 20484097, </a:t>
            </a:r>
            <a:r>
              <a:rPr lang="en-US" sz="2400" dirty="0" smtClean="0">
                <a:solidFill>
                  <a:schemeClr val="bg2"/>
                </a:solidFill>
              </a:rPr>
              <a:t>"</a:t>
            </a:r>
            <a:r>
              <a:rPr lang="en-US" sz="2400" dirty="0" err="1" smtClean="0">
                <a:solidFill>
                  <a:schemeClr val="bg2"/>
                </a:solidFill>
              </a:rPr>
              <a:t>ave</a:t>
            </a:r>
            <a:r>
              <a:rPr lang="en-US" sz="2400" dirty="0" smtClean="0">
                <a:solidFill>
                  <a:schemeClr val="bg2"/>
                </a:solidFill>
              </a:rPr>
              <a:t>" </a:t>
            </a:r>
            <a:r>
              <a:rPr lang="en-US" sz="2400" dirty="0">
                <a:solidFill>
                  <a:schemeClr val="bg2"/>
                </a:solidFill>
              </a:rPr>
              <a:t>: </a:t>
            </a:r>
            <a:r>
              <a:rPr lang="en-US" sz="2400" dirty="0" smtClean="0">
                <a:solidFill>
                  <a:schemeClr val="bg2"/>
                </a:solidFill>
              </a:rPr>
              <a:t>47.067650676506766 }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7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average speed </a:t>
            </a:r>
            <a:r>
              <a:rPr lang="en-US" dirty="0" smtClean="0"/>
              <a:t>for a given road segment?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68739" y="4954486"/>
            <a:ext cx="62227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6BA342"/>
                </a:solidFill>
              </a:rPr>
              <a:t>Loop over the array of  data points</a:t>
            </a:r>
            <a:endParaRPr lang="en-US" sz="3200" dirty="0">
              <a:solidFill>
                <a:srgbClr val="6BA34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5047" y="1951672"/>
            <a:ext cx="80423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&gt;</a:t>
            </a:r>
            <a:r>
              <a:rPr lang="en-US" sz="2400" dirty="0">
                <a:solidFill>
                  <a:srgbClr val="6BA342"/>
                </a:solidFill>
              </a:rPr>
              <a:t> </a:t>
            </a:r>
            <a:r>
              <a:rPr lang="en-US" sz="2400" dirty="0" err="1">
                <a:solidFill>
                  <a:schemeClr val="bg2"/>
                </a:solidFill>
              </a:rPr>
              <a:t>db.linkData.aggregate</a:t>
            </a:r>
            <a:r>
              <a:rPr lang="en-US" sz="2400" dirty="0">
                <a:solidFill>
                  <a:schemeClr val="bg2"/>
                </a:solidFill>
              </a:rPr>
              <a:t>( 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   { </a:t>
            </a:r>
            <a:r>
              <a:rPr lang="en-US" sz="2400" dirty="0">
                <a:solidFill>
                  <a:schemeClr val="bg2"/>
                </a:solidFill>
              </a:rPr>
              <a:t>$match: { </a:t>
            </a:r>
            <a:r>
              <a:rPr lang="en-US" sz="2400" dirty="0" smtClean="0">
                <a:solidFill>
                  <a:schemeClr val="bg2"/>
                </a:solidFill>
              </a:rPr>
              <a:t>"_id" </a:t>
            </a:r>
            <a:r>
              <a:rPr lang="en-US" sz="2400" dirty="0">
                <a:solidFill>
                  <a:schemeClr val="bg2"/>
                </a:solidFill>
              </a:rPr>
              <a:t>: /^20484097:/ } }</a:t>
            </a:r>
            <a:r>
              <a:rPr lang="en-US" sz="2400" dirty="0" smtClean="0">
                <a:solidFill>
                  <a:schemeClr val="bg2"/>
                </a:solidFill>
              </a:rPr>
              <a:t>,</a:t>
            </a:r>
          </a:p>
          <a:p>
            <a:r>
              <a:rPr lang="nl-NL" sz="2400" dirty="0">
                <a:solidFill>
                  <a:schemeClr val="bg2"/>
                </a:solidFill>
              </a:rPr>
              <a:t> </a:t>
            </a:r>
            <a:r>
              <a:rPr lang="nl-NL" sz="2400" dirty="0" smtClean="0">
                <a:solidFill>
                  <a:schemeClr val="bg2"/>
                </a:solidFill>
              </a:rPr>
              <a:t>  { </a:t>
            </a:r>
            <a:r>
              <a:rPr lang="nl-NL" sz="2400" dirty="0">
                <a:solidFill>
                  <a:schemeClr val="bg2"/>
                </a:solidFill>
              </a:rPr>
              <a:t>$project: { </a:t>
            </a:r>
            <a:r>
              <a:rPr lang="nl-NL" sz="2400" dirty="0" smtClean="0">
                <a:solidFill>
                  <a:schemeClr val="bg2"/>
                </a:solidFill>
              </a:rPr>
              <a:t>"</a:t>
            </a:r>
            <a:r>
              <a:rPr lang="nl-NL" sz="2400" dirty="0" err="1" smtClean="0">
                <a:solidFill>
                  <a:schemeClr val="bg2"/>
                </a:solidFill>
              </a:rPr>
              <a:t>data.speed</a:t>
            </a:r>
            <a:r>
              <a:rPr lang="nl-NL" sz="2400" dirty="0" smtClean="0">
                <a:solidFill>
                  <a:schemeClr val="bg2"/>
                </a:solidFill>
              </a:rPr>
              <a:t>": </a:t>
            </a:r>
            <a:r>
              <a:rPr lang="nl-NL" sz="2400" dirty="0">
                <a:solidFill>
                  <a:schemeClr val="bg2"/>
                </a:solidFill>
              </a:rPr>
              <a:t>1, </a:t>
            </a:r>
            <a:r>
              <a:rPr lang="nl-NL" sz="2400" dirty="0" err="1" smtClean="0">
                <a:solidFill>
                  <a:schemeClr val="bg2"/>
                </a:solidFill>
              </a:rPr>
              <a:t>segId</a:t>
            </a:r>
            <a:r>
              <a:rPr lang="nl-NL" sz="2400" dirty="0" smtClean="0">
                <a:solidFill>
                  <a:schemeClr val="bg2"/>
                </a:solidFill>
              </a:rPr>
              <a:t>: </a:t>
            </a:r>
            <a:r>
              <a:rPr lang="nl-NL" sz="2400" dirty="0">
                <a:solidFill>
                  <a:schemeClr val="bg2"/>
                </a:solidFill>
              </a:rPr>
              <a:t>1 } }</a:t>
            </a:r>
            <a:r>
              <a:rPr lang="en-US" sz="2400" dirty="0" smtClean="0">
                <a:solidFill>
                  <a:schemeClr val="bg2"/>
                </a:solidFill>
              </a:rPr>
              <a:t> ,</a:t>
            </a:r>
            <a:endParaRPr lang="en-US" sz="2400" dirty="0">
              <a:solidFill>
                <a:schemeClr val="bg2"/>
              </a:solidFill>
            </a:endParaRPr>
          </a:p>
          <a:p>
            <a:r>
              <a:rPr lang="pl-PL" sz="2400" dirty="0" smtClean="0">
                <a:solidFill>
                  <a:schemeClr val="bg2"/>
                </a:solidFill>
              </a:rPr>
              <a:t>   </a:t>
            </a:r>
            <a:r>
              <a:rPr lang="pl-PL" sz="2400" dirty="0" smtClean="0">
                <a:solidFill>
                  <a:srgbClr val="6BA342"/>
                </a:solidFill>
              </a:rPr>
              <a:t>{ </a:t>
            </a:r>
            <a:r>
              <a:rPr lang="pl-PL" sz="2400" dirty="0">
                <a:solidFill>
                  <a:srgbClr val="6BA342"/>
                </a:solidFill>
              </a:rPr>
              <a:t>$</a:t>
            </a:r>
            <a:r>
              <a:rPr lang="pl-PL" sz="2400" dirty="0" err="1">
                <a:solidFill>
                  <a:srgbClr val="6BA342"/>
                </a:solidFill>
              </a:rPr>
              <a:t>unwind</a:t>
            </a:r>
            <a:r>
              <a:rPr lang="pl-PL" sz="2400" dirty="0">
                <a:solidFill>
                  <a:srgbClr val="6BA342"/>
                </a:solidFill>
              </a:rPr>
              <a:t>: </a:t>
            </a:r>
            <a:r>
              <a:rPr lang="pl-PL" sz="2400" dirty="0" smtClean="0">
                <a:solidFill>
                  <a:srgbClr val="6BA342"/>
                </a:solidFill>
              </a:rPr>
              <a:t>"$data"}</a:t>
            </a:r>
            <a:r>
              <a:rPr lang="pl-PL" sz="2400" dirty="0" smtClean="0">
                <a:solidFill>
                  <a:schemeClr val="bg2"/>
                </a:solidFill>
              </a:rPr>
              <a:t>,</a:t>
            </a:r>
            <a:endParaRPr lang="nl-NL" sz="2400" dirty="0" smtClean="0">
              <a:solidFill>
                <a:schemeClr val="bg2"/>
              </a:solidFill>
            </a:endParaRPr>
          </a:p>
          <a:p>
            <a:r>
              <a:rPr lang="nl-NL" sz="2400" dirty="0">
                <a:solidFill>
                  <a:schemeClr val="bg2"/>
                </a:solidFill>
              </a:rPr>
              <a:t> </a:t>
            </a:r>
            <a:r>
              <a:rPr lang="nl-NL" sz="2400" dirty="0" smtClean="0">
                <a:solidFill>
                  <a:schemeClr val="bg2"/>
                </a:solidFill>
              </a:rPr>
              <a:t>  </a:t>
            </a:r>
            <a:r>
              <a:rPr lang="en-US" sz="2400" dirty="0" smtClean="0">
                <a:solidFill>
                  <a:schemeClr val="bg2"/>
                </a:solidFill>
              </a:rPr>
              <a:t>{ </a:t>
            </a:r>
            <a:r>
              <a:rPr lang="en-US" sz="2400" dirty="0">
                <a:solidFill>
                  <a:schemeClr val="bg2"/>
                </a:solidFill>
              </a:rPr>
              <a:t>$group: { _id: </a:t>
            </a:r>
            <a:r>
              <a:rPr lang="en-US" sz="2400" dirty="0" smtClean="0">
                <a:solidFill>
                  <a:schemeClr val="bg2"/>
                </a:solidFill>
              </a:rPr>
              <a:t>"$</a:t>
            </a:r>
            <a:r>
              <a:rPr lang="en-US" sz="2400" dirty="0" err="1" smtClean="0">
                <a:solidFill>
                  <a:schemeClr val="bg2"/>
                </a:solidFill>
              </a:rPr>
              <a:t>segId</a:t>
            </a:r>
            <a:r>
              <a:rPr lang="en-US" sz="2400" dirty="0" smtClean="0">
                <a:solidFill>
                  <a:schemeClr val="bg2"/>
                </a:solidFill>
              </a:rPr>
              <a:t>", </a:t>
            </a:r>
            <a:r>
              <a:rPr lang="en-US" sz="2400" dirty="0" err="1">
                <a:solidFill>
                  <a:schemeClr val="bg2"/>
                </a:solidFill>
              </a:rPr>
              <a:t>ave</a:t>
            </a:r>
            <a:r>
              <a:rPr lang="en-US" sz="2400" dirty="0">
                <a:solidFill>
                  <a:schemeClr val="bg2"/>
                </a:solidFill>
              </a:rPr>
              <a:t>: { $</a:t>
            </a:r>
            <a:r>
              <a:rPr lang="en-US" sz="2400" dirty="0" err="1">
                <a:solidFill>
                  <a:schemeClr val="bg2"/>
                </a:solidFill>
              </a:rPr>
              <a:t>avg</a:t>
            </a:r>
            <a:r>
              <a:rPr lang="en-US" sz="2400" dirty="0">
                <a:solidFill>
                  <a:schemeClr val="bg2"/>
                </a:solidFill>
              </a:rPr>
              <a:t>: </a:t>
            </a:r>
            <a:r>
              <a:rPr lang="en-US" sz="2400" dirty="0" smtClean="0">
                <a:solidFill>
                  <a:schemeClr val="bg2"/>
                </a:solidFill>
              </a:rPr>
              <a:t>"$</a:t>
            </a:r>
            <a:r>
              <a:rPr lang="en-US" sz="2400" dirty="0" err="1" smtClean="0">
                <a:solidFill>
                  <a:schemeClr val="bg2"/>
                </a:solidFill>
              </a:rPr>
              <a:t>data.speed</a:t>
            </a:r>
            <a:r>
              <a:rPr lang="en-US" sz="2400" dirty="0" smtClean="0">
                <a:solidFill>
                  <a:schemeClr val="bg2"/>
                </a:solidFill>
              </a:rPr>
              <a:t>"} </a:t>
            </a:r>
            <a:r>
              <a:rPr lang="en-US" sz="2400" dirty="0">
                <a:solidFill>
                  <a:schemeClr val="bg2"/>
                </a:solidFill>
              </a:rPr>
              <a:t>} </a:t>
            </a:r>
            <a:r>
              <a:rPr lang="en-US" sz="2400" dirty="0" smtClean="0">
                <a:solidFill>
                  <a:schemeClr val="bg2"/>
                </a:solidFill>
              </a:rPr>
              <a:t>}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);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{ "_id" </a:t>
            </a:r>
            <a:r>
              <a:rPr lang="en-US" sz="2400" dirty="0">
                <a:solidFill>
                  <a:schemeClr val="bg2"/>
                </a:solidFill>
              </a:rPr>
              <a:t>: 20484097, </a:t>
            </a:r>
            <a:r>
              <a:rPr lang="en-US" sz="2400" dirty="0" smtClean="0">
                <a:solidFill>
                  <a:schemeClr val="bg2"/>
                </a:solidFill>
              </a:rPr>
              <a:t>"</a:t>
            </a:r>
            <a:r>
              <a:rPr lang="en-US" sz="2400" dirty="0" err="1" smtClean="0">
                <a:solidFill>
                  <a:schemeClr val="bg2"/>
                </a:solidFill>
              </a:rPr>
              <a:t>ave</a:t>
            </a:r>
            <a:r>
              <a:rPr lang="en-US" sz="2400" dirty="0" smtClean="0">
                <a:solidFill>
                  <a:schemeClr val="bg2"/>
                </a:solidFill>
              </a:rPr>
              <a:t>" </a:t>
            </a:r>
            <a:r>
              <a:rPr lang="en-US" sz="2400" dirty="0">
                <a:solidFill>
                  <a:schemeClr val="bg2"/>
                </a:solidFill>
              </a:rPr>
              <a:t>: </a:t>
            </a:r>
            <a:r>
              <a:rPr lang="en-US" sz="2400" dirty="0" smtClean="0">
                <a:solidFill>
                  <a:schemeClr val="bg2"/>
                </a:solidFill>
              </a:rPr>
              <a:t>47.067650676506766 }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29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Data is Everywhere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90" y="1315666"/>
            <a:ext cx="3041411" cy="1865845"/>
          </a:xfrm>
          <a:prstGeom prst="rect">
            <a:avLst/>
          </a:prstGeom>
        </p:spPr>
      </p:pic>
      <p:pic>
        <p:nvPicPr>
          <p:cNvPr id="5" name="Picture 4" descr="Screen Shot 2014-04-09 at 11.01.5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169" y="1315666"/>
            <a:ext cx="3080770" cy="1758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03" y="3497369"/>
            <a:ext cx="3050940" cy="20975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688" y="3497370"/>
            <a:ext cx="3080771" cy="217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8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403" y="361291"/>
            <a:ext cx="7898954" cy="851683"/>
          </a:xfrm>
        </p:spPr>
        <p:txBody>
          <a:bodyPr/>
          <a:lstStyle/>
          <a:p>
            <a:r>
              <a:rPr lang="en-US" dirty="0"/>
              <a:t>What is the average speed </a:t>
            </a:r>
            <a:r>
              <a:rPr lang="en-US" dirty="0" smtClean="0"/>
              <a:t>for a given road segment?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68739" y="4954486"/>
            <a:ext cx="52501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6BA342"/>
                </a:solidFill>
              </a:rPr>
              <a:t>Use the handy $</a:t>
            </a:r>
            <a:r>
              <a:rPr lang="en-US" sz="3200" dirty="0" err="1" smtClean="0">
                <a:solidFill>
                  <a:srgbClr val="6BA342"/>
                </a:solidFill>
              </a:rPr>
              <a:t>avg</a:t>
            </a:r>
            <a:r>
              <a:rPr lang="en-US" sz="3200" dirty="0" smtClean="0">
                <a:solidFill>
                  <a:srgbClr val="6BA342"/>
                </a:solidFill>
              </a:rPr>
              <a:t> operator</a:t>
            </a:r>
            <a:endParaRPr lang="en-US" sz="3200" dirty="0">
              <a:solidFill>
                <a:srgbClr val="6BA34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5047" y="1951672"/>
            <a:ext cx="80423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&gt;</a:t>
            </a:r>
            <a:r>
              <a:rPr lang="en-US" sz="2400" dirty="0">
                <a:solidFill>
                  <a:srgbClr val="6BA342"/>
                </a:solidFill>
              </a:rPr>
              <a:t> </a:t>
            </a:r>
            <a:r>
              <a:rPr lang="en-US" sz="2400" dirty="0" err="1">
                <a:solidFill>
                  <a:schemeClr val="bg2"/>
                </a:solidFill>
              </a:rPr>
              <a:t>db.linkData.aggregate</a:t>
            </a:r>
            <a:r>
              <a:rPr lang="en-US" sz="2400" dirty="0">
                <a:solidFill>
                  <a:schemeClr val="bg2"/>
                </a:solidFill>
              </a:rPr>
              <a:t>( 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   { </a:t>
            </a:r>
            <a:r>
              <a:rPr lang="en-US" sz="2400" dirty="0">
                <a:solidFill>
                  <a:schemeClr val="bg2"/>
                </a:solidFill>
              </a:rPr>
              <a:t>$match: { </a:t>
            </a:r>
            <a:r>
              <a:rPr lang="en-US" sz="2400" dirty="0" smtClean="0">
                <a:solidFill>
                  <a:schemeClr val="bg2"/>
                </a:solidFill>
              </a:rPr>
              <a:t>"_id" </a:t>
            </a:r>
            <a:r>
              <a:rPr lang="en-US" sz="2400" dirty="0">
                <a:solidFill>
                  <a:schemeClr val="bg2"/>
                </a:solidFill>
              </a:rPr>
              <a:t>: /^20484097:/ } }</a:t>
            </a:r>
            <a:r>
              <a:rPr lang="en-US" sz="2400" dirty="0" smtClean="0">
                <a:solidFill>
                  <a:schemeClr val="bg2"/>
                </a:solidFill>
              </a:rPr>
              <a:t>,</a:t>
            </a:r>
          </a:p>
          <a:p>
            <a:r>
              <a:rPr lang="nl-NL" sz="2400" dirty="0">
                <a:solidFill>
                  <a:schemeClr val="bg2"/>
                </a:solidFill>
              </a:rPr>
              <a:t> </a:t>
            </a:r>
            <a:r>
              <a:rPr lang="nl-NL" sz="2400" dirty="0" smtClean="0">
                <a:solidFill>
                  <a:schemeClr val="bg2"/>
                </a:solidFill>
              </a:rPr>
              <a:t>  { </a:t>
            </a:r>
            <a:r>
              <a:rPr lang="nl-NL" sz="2400" dirty="0">
                <a:solidFill>
                  <a:schemeClr val="bg2"/>
                </a:solidFill>
              </a:rPr>
              <a:t>$project: { </a:t>
            </a:r>
            <a:r>
              <a:rPr lang="nl-NL" sz="2400" dirty="0" smtClean="0">
                <a:solidFill>
                  <a:schemeClr val="bg2"/>
                </a:solidFill>
              </a:rPr>
              <a:t>"</a:t>
            </a:r>
            <a:r>
              <a:rPr lang="nl-NL" sz="2400" dirty="0" err="1" smtClean="0">
                <a:solidFill>
                  <a:schemeClr val="bg2"/>
                </a:solidFill>
              </a:rPr>
              <a:t>data.speed</a:t>
            </a:r>
            <a:r>
              <a:rPr lang="nl-NL" sz="2400" dirty="0" smtClean="0">
                <a:solidFill>
                  <a:schemeClr val="bg2"/>
                </a:solidFill>
              </a:rPr>
              <a:t>": </a:t>
            </a:r>
            <a:r>
              <a:rPr lang="nl-NL" sz="2400" dirty="0">
                <a:solidFill>
                  <a:schemeClr val="bg2"/>
                </a:solidFill>
              </a:rPr>
              <a:t>1, </a:t>
            </a:r>
            <a:r>
              <a:rPr lang="nl-NL" sz="2400" dirty="0" err="1" smtClean="0">
                <a:solidFill>
                  <a:schemeClr val="bg2"/>
                </a:solidFill>
              </a:rPr>
              <a:t>segId</a:t>
            </a:r>
            <a:r>
              <a:rPr lang="nl-NL" sz="2400" dirty="0" smtClean="0">
                <a:solidFill>
                  <a:schemeClr val="bg2"/>
                </a:solidFill>
              </a:rPr>
              <a:t>: </a:t>
            </a:r>
            <a:r>
              <a:rPr lang="nl-NL" sz="2400" dirty="0">
                <a:solidFill>
                  <a:schemeClr val="bg2"/>
                </a:solidFill>
              </a:rPr>
              <a:t>1 } }</a:t>
            </a:r>
            <a:r>
              <a:rPr lang="en-US" sz="2400" dirty="0" smtClean="0">
                <a:solidFill>
                  <a:schemeClr val="bg2"/>
                </a:solidFill>
              </a:rPr>
              <a:t> ,</a:t>
            </a:r>
            <a:endParaRPr lang="en-US" sz="2400" dirty="0">
              <a:solidFill>
                <a:schemeClr val="bg2"/>
              </a:solidFill>
            </a:endParaRPr>
          </a:p>
          <a:p>
            <a:r>
              <a:rPr lang="pl-PL" sz="2400" dirty="0" smtClean="0">
                <a:solidFill>
                  <a:schemeClr val="bg2"/>
                </a:solidFill>
              </a:rPr>
              <a:t>   { </a:t>
            </a:r>
            <a:r>
              <a:rPr lang="pl-PL" sz="2400" dirty="0">
                <a:solidFill>
                  <a:schemeClr val="bg2"/>
                </a:solidFill>
              </a:rPr>
              <a:t>$</a:t>
            </a:r>
            <a:r>
              <a:rPr lang="pl-PL" sz="2400" dirty="0" err="1">
                <a:solidFill>
                  <a:schemeClr val="bg2"/>
                </a:solidFill>
              </a:rPr>
              <a:t>unwind</a:t>
            </a:r>
            <a:r>
              <a:rPr lang="pl-PL" sz="2400" dirty="0">
                <a:solidFill>
                  <a:schemeClr val="bg2"/>
                </a:solidFill>
              </a:rPr>
              <a:t>: </a:t>
            </a:r>
            <a:r>
              <a:rPr lang="pl-PL" sz="2400" dirty="0" smtClean="0">
                <a:solidFill>
                  <a:schemeClr val="bg2"/>
                </a:solidFill>
              </a:rPr>
              <a:t>"$data"},</a:t>
            </a:r>
            <a:endParaRPr lang="nl-NL" sz="2400" dirty="0" smtClean="0">
              <a:solidFill>
                <a:schemeClr val="bg2"/>
              </a:solidFill>
            </a:endParaRPr>
          </a:p>
          <a:p>
            <a:r>
              <a:rPr lang="nl-NL" sz="2400" dirty="0">
                <a:solidFill>
                  <a:schemeClr val="bg2"/>
                </a:solidFill>
              </a:rPr>
              <a:t> </a:t>
            </a:r>
            <a:r>
              <a:rPr lang="nl-NL" sz="2400" dirty="0" smtClean="0">
                <a:solidFill>
                  <a:schemeClr val="bg2"/>
                </a:solidFill>
              </a:rPr>
              <a:t>  </a:t>
            </a:r>
            <a:r>
              <a:rPr lang="en-US" sz="2400" dirty="0" smtClean="0">
                <a:solidFill>
                  <a:schemeClr val="accent1"/>
                </a:solidFill>
              </a:rPr>
              <a:t>{ </a:t>
            </a:r>
            <a:r>
              <a:rPr lang="en-US" sz="2400" dirty="0">
                <a:solidFill>
                  <a:schemeClr val="accent1"/>
                </a:solidFill>
              </a:rPr>
              <a:t>$group: { _id: </a:t>
            </a:r>
            <a:r>
              <a:rPr lang="en-US" sz="2400" dirty="0" smtClean="0">
                <a:solidFill>
                  <a:schemeClr val="accent1"/>
                </a:solidFill>
              </a:rPr>
              <a:t>"$</a:t>
            </a:r>
            <a:r>
              <a:rPr lang="en-US" sz="2400" dirty="0" err="1" smtClean="0">
                <a:solidFill>
                  <a:schemeClr val="accent1"/>
                </a:solidFill>
              </a:rPr>
              <a:t>segId</a:t>
            </a:r>
            <a:r>
              <a:rPr lang="en-US" sz="2400" dirty="0" smtClean="0">
                <a:solidFill>
                  <a:schemeClr val="accent1"/>
                </a:solidFill>
              </a:rPr>
              <a:t>", </a:t>
            </a:r>
            <a:r>
              <a:rPr lang="en-US" sz="2400" dirty="0" err="1">
                <a:solidFill>
                  <a:schemeClr val="accent1"/>
                </a:solidFill>
              </a:rPr>
              <a:t>ave</a:t>
            </a:r>
            <a:r>
              <a:rPr lang="en-US" sz="2400" dirty="0">
                <a:solidFill>
                  <a:schemeClr val="accent1"/>
                </a:solidFill>
              </a:rPr>
              <a:t>: { $</a:t>
            </a:r>
            <a:r>
              <a:rPr lang="en-US" sz="2400" dirty="0" err="1">
                <a:solidFill>
                  <a:schemeClr val="accent1"/>
                </a:solidFill>
              </a:rPr>
              <a:t>avg</a:t>
            </a:r>
            <a:r>
              <a:rPr lang="en-US" sz="2400" dirty="0">
                <a:solidFill>
                  <a:schemeClr val="accent1"/>
                </a:solidFill>
              </a:rPr>
              <a:t>: </a:t>
            </a:r>
            <a:r>
              <a:rPr lang="en-US" sz="2400" dirty="0" smtClean="0">
                <a:solidFill>
                  <a:schemeClr val="accent1"/>
                </a:solidFill>
              </a:rPr>
              <a:t>"$</a:t>
            </a:r>
            <a:r>
              <a:rPr lang="en-US" sz="2400" dirty="0" err="1" smtClean="0">
                <a:solidFill>
                  <a:schemeClr val="accent1"/>
                </a:solidFill>
              </a:rPr>
              <a:t>data.speed</a:t>
            </a:r>
            <a:r>
              <a:rPr lang="en-US" sz="2400" dirty="0" smtClean="0">
                <a:solidFill>
                  <a:schemeClr val="accent1"/>
                </a:solidFill>
              </a:rPr>
              <a:t>"} </a:t>
            </a:r>
            <a:r>
              <a:rPr lang="en-US" sz="2400" dirty="0">
                <a:solidFill>
                  <a:schemeClr val="accent1"/>
                </a:solidFill>
              </a:rPr>
              <a:t>} </a:t>
            </a:r>
            <a:r>
              <a:rPr lang="en-US" sz="2400" dirty="0" smtClean="0">
                <a:solidFill>
                  <a:schemeClr val="accent1"/>
                </a:solidFill>
              </a:rPr>
              <a:t>}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);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{ "_id" </a:t>
            </a:r>
            <a:r>
              <a:rPr lang="en-US" sz="2400" dirty="0">
                <a:solidFill>
                  <a:schemeClr val="bg2"/>
                </a:solidFill>
              </a:rPr>
              <a:t>: 20484097, </a:t>
            </a:r>
            <a:r>
              <a:rPr lang="en-US" sz="2400" dirty="0" smtClean="0">
                <a:solidFill>
                  <a:schemeClr val="bg2"/>
                </a:solidFill>
              </a:rPr>
              <a:t>"</a:t>
            </a:r>
            <a:r>
              <a:rPr lang="en-US" sz="2400" dirty="0" err="1" smtClean="0">
                <a:solidFill>
                  <a:schemeClr val="bg2"/>
                </a:solidFill>
              </a:rPr>
              <a:t>ave</a:t>
            </a:r>
            <a:r>
              <a:rPr lang="en-US" sz="2400" dirty="0" smtClean="0">
                <a:solidFill>
                  <a:schemeClr val="bg2"/>
                </a:solidFill>
              </a:rPr>
              <a:t>" </a:t>
            </a:r>
            <a:r>
              <a:rPr lang="en-US" sz="2400" dirty="0">
                <a:solidFill>
                  <a:schemeClr val="bg2"/>
                </a:solidFill>
              </a:rPr>
              <a:t>: </a:t>
            </a:r>
            <a:r>
              <a:rPr lang="en-US" sz="2400" dirty="0" smtClean="0">
                <a:solidFill>
                  <a:schemeClr val="bg2"/>
                </a:solidFill>
              </a:rPr>
              <a:t>47.067650676506766 }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67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More Sophisticated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 smtClean="0">
                <a:solidFill>
                  <a:schemeClr val="accent1"/>
                </a:solidFill>
              </a:rPr>
              <a:t>ipelines: 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average speed with </a:t>
            </a:r>
            <a:r>
              <a:rPr lang="en-US" dirty="0">
                <a:solidFill>
                  <a:schemeClr val="accent1"/>
                </a:solidFill>
              </a:rPr>
              <a:t>variance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766710" y="1839881"/>
            <a:ext cx="746886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{ </a:t>
            </a:r>
            <a:r>
              <a:rPr lang="en-US" dirty="0" smtClean="0">
                <a:solidFill>
                  <a:srgbClr val="FFFFFF"/>
                </a:solidFill>
              </a:rPr>
              <a:t>"$project" </a:t>
            </a:r>
            <a:r>
              <a:rPr lang="en-US" dirty="0">
                <a:solidFill>
                  <a:srgbClr val="FFFFFF"/>
                </a:solidFill>
              </a:rPr>
              <a:t>: { </a:t>
            </a:r>
          </a:p>
          <a:p>
            <a:r>
              <a:rPr lang="en-US" dirty="0">
                <a:solidFill>
                  <a:srgbClr val="FFFFFF"/>
                </a:solidFill>
              </a:rPr>
              <a:t>   mean: </a:t>
            </a:r>
            <a:r>
              <a:rPr lang="en-US" dirty="0" smtClean="0">
                <a:solidFill>
                  <a:srgbClr val="FFFFFF"/>
                </a:solidFill>
              </a:rPr>
              <a:t>"$</a:t>
            </a:r>
            <a:r>
              <a:rPr lang="en-US" dirty="0" err="1" smtClean="0">
                <a:solidFill>
                  <a:srgbClr val="FFFFFF"/>
                </a:solidFill>
              </a:rPr>
              <a:t>meanSpd</a:t>
            </a:r>
            <a:r>
              <a:rPr lang="en-US" dirty="0" smtClean="0">
                <a:solidFill>
                  <a:srgbClr val="FFFFFF"/>
                </a:solidFill>
              </a:rPr>
              <a:t>",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   </a:t>
            </a:r>
            <a:r>
              <a:rPr lang="en-US" dirty="0" err="1">
                <a:solidFill>
                  <a:srgbClr val="FFFFFF"/>
                </a:solidFill>
              </a:rPr>
              <a:t>spdDiffSqrd</a:t>
            </a:r>
            <a:r>
              <a:rPr lang="en-US" dirty="0">
                <a:solidFill>
                  <a:srgbClr val="FFFFFF"/>
                </a:solidFill>
              </a:rPr>
              <a:t> : {</a:t>
            </a:r>
          </a:p>
          <a:p>
            <a:r>
              <a:rPr lang="en-US" dirty="0">
                <a:solidFill>
                  <a:srgbClr val="FFFFFF"/>
                </a:solidFill>
              </a:rPr>
              <a:t>    </a:t>
            </a:r>
            <a:r>
              <a:rPr lang="en-US" dirty="0" smtClean="0">
                <a:solidFill>
                  <a:srgbClr val="FFFFFF"/>
                </a:solidFill>
              </a:rPr>
              <a:t>"$map" </a:t>
            </a:r>
            <a:r>
              <a:rPr lang="en-US" dirty="0">
                <a:solidFill>
                  <a:srgbClr val="FFFFFF"/>
                </a:solidFill>
              </a:rPr>
              <a:t>: {</a:t>
            </a:r>
          </a:p>
          <a:p>
            <a:r>
              <a:rPr lang="en-US" dirty="0">
                <a:solidFill>
                  <a:srgbClr val="FFFFFF"/>
                </a:solidFill>
              </a:rPr>
              <a:t>     </a:t>
            </a:r>
            <a:r>
              <a:rPr lang="en-US" dirty="0" smtClean="0">
                <a:solidFill>
                  <a:srgbClr val="FFFFFF"/>
                </a:solidFill>
              </a:rPr>
              <a:t>"input": </a:t>
            </a:r>
            <a:r>
              <a:rPr lang="en-US" dirty="0">
                <a:solidFill>
                  <a:srgbClr val="FFFFFF"/>
                </a:solidFill>
              </a:rPr>
              <a:t>{</a:t>
            </a:r>
          </a:p>
          <a:p>
            <a:r>
              <a:rPr lang="en-US" dirty="0">
                <a:solidFill>
                  <a:srgbClr val="FFFFFF"/>
                </a:solidFill>
              </a:rPr>
              <a:t>      </a:t>
            </a:r>
            <a:r>
              <a:rPr lang="en-US" dirty="0" smtClean="0">
                <a:solidFill>
                  <a:srgbClr val="FFFFFF"/>
                </a:solidFill>
              </a:rPr>
              <a:t>"$map" </a:t>
            </a:r>
            <a:r>
              <a:rPr lang="en-US" dirty="0">
                <a:solidFill>
                  <a:srgbClr val="FFFFFF"/>
                </a:solidFill>
              </a:rPr>
              <a:t>: {</a:t>
            </a:r>
          </a:p>
          <a:p>
            <a:r>
              <a:rPr lang="en-US" dirty="0">
                <a:solidFill>
                  <a:srgbClr val="FFFFFF"/>
                </a:solidFill>
              </a:rPr>
              <a:t>        </a:t>
            </a:r>
            <a:r>
              <a:rPr lang="en-US" dirty="0" smtClean="0">
                <a:solidFill>
                  <a:srgbClr val="FFFFFF"/>
                </a:solidFill>
              </a:rPr>
              <a:t>"input" 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smtClean="0">
                <a:solidFill>
                  <a:srgbClr val="FFFFFF"/>
                </a:solidFill>
              </a:rPr>
              <a:t>"$speeds",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        </a:t>
            </a:r>
            <a:r>
              <a:rPr lang="en-US" dirty="0" smtClean="0">
                <a:solidFill>
                  <a:srgbClr val="FFFFFF"/>
                </a:solidFill>
              </a:rPr>
              <a:t>"as" 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smtClean="0">
                <a:solidFill>
                  <a:srgbClr val="FFFFFF"/>
                </a:solidFill>
              </a:rPr>
              <a:t>"</a:t>
            </a:r>
            <a:r>
              <a:rPr lang="en-US" dirty="0" err="1" smtClean="0">
                <a:solidFill>
                  <a:srgbClr val="FFFFFF"/>
                </a:solidFill>
              </a:rPr>
              <a:t>samp</a:t>
            </a:r>
            <a:r>
              <a:rPr lang="en-US" dirty="0" smtClean="0">
                <a:solidFill>
                  <a:srgbClr val="FFFFFF"/>
                </a:solidFill>
              </a:rPr>
              <a:t>",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        </a:t>
            </a:r>
            <a:r>
              <a:rPr lang="en-US" dirty="0" smtClean="0">
                <a:solidFill>
                  <a:srgbClr val="FFFFFF"/>
                </a:solidFill>
              </a:rPr>
              <a:t>"in" </a:t>
            </a:r>
            <a:r>
              <a:rPr lang="en-US" dirty="0">
                <a:solidFill>
                  <a:srgbClr val="FFFFFF"/>
                </a:solidFill>
              </a:rPr>
              <a:t>: { </a:t>
            </a:r>
            <a:r>
              <a:rPr lang="en-US" dirty="0" smtClean="0">
                <a:solidFill>
                  <a:srgbClr val="FFFFFF"/>
                </a:solidFill>
              </a:rPr>
              <a:t>"$subtract" </a:t>
            </a:r>
            <a:r>
              <a:rPr lang="en-US" dirty="0">
                <a:solidFill>
                  <a:srgbClr val="FFFFFF"/>
                </a:solidFill>
              </a:rPr>
              <a:t>: [ </a:t>
            </a:r>
            <a:r>
              <a:rPr lang="en-US" dirty="0" smtClean="0">
                <a:solidFill>
                  <a:srgbClr val="FFFFFF"/>
                </a:solidFill>
              </a:rPr>
              <a:t>"$</a:t>
            </a:r>
            <a:r>
              <a:rPr lang="en-US" dirty="0">
                <a:solidFill>
                  <a:srgbClr val="FFFFFF"/>
                </a:solidFill>
              </a:rPr>
              <a:t>$</a:t>
            </a:r>
            <a:r>
              <a:rPr lang="en-US" dirty="0" err="1" smtClean="0">
                <a:solidFill>
                  <a:srgbClr val="FFFFFF"/>
                </a:solidFill>
              </a:rPr>
              <a:t>samp</a:t>
            </a:r>
            <a:r>
              <a:rPr lang="en-US" dirty="0" smtClean="0">
                <a:solidFill>
                  <a:srgbClr val="FFFFFF"/>
                </a:solidFill>
              </a:rPr>
              <a:t>", "$</a:t>
            </a:r>
            <a:r>
              <a:rPr lang="en-US" dirty="0" err="1" smtClean="0">
                <a:solidFill>
                  <a:srgbClr val="FFFFFF"/>
                </a:solidFill>
              </a:rPr>
              <a:t>meanSpd</a:t>
            </a:r>
            <a:r>
              <a:rPr lang="en-US" dirty="0" smtClean="0">
                <a:solidFill>
                  <a:srgbClr val="FFFFFF"/>
                </a:solidFill>
              </a:rPr>
              <a:t>" </a:t>
            </a:r>
            <a:r>
              <a:rPr lang="en-US" dirty="0">
                <a:solidFill>
                  <a:srgbClr val="FFFFFF"/>
                </a:solidFill>
              </a:rPr>
              <a:t>] }</a:t>
            </a:r>
          </a:p>
          <a:p>
            <a:r>
              <a:rPr lang="en-US" dirty="0">
                <a:solidFill>
                  <a:srgbClr val="FFFFFF"/>
                </a:solidFill>
              </a:rPr>
              <a:t>       }</a:t>
            </a:r>
          </a:p>
          <a:p>
            <a:r>
              <a:rPr lang="en-US" dirty="0">
                <a:solidFill>
                  <a:srgbClr val="FFFFFF"/>
                </a:solidFill>
              </a:rPr>
              <a:t>     },</a:t>
            </a:r>
          </a:p>
          <a:p>
            <a:r>
              <a:rPr lang="en-US" dirty="0">
                <a:solidFill>
                  <a:srgbClr val="FFFFFF"/>
                </a:solidFill>
              </a:rPr>
              <a:t>     as: </a:t>
            </a:r>
            <a:r>
              <a:rPr lang="en-US" dirty="0" smtClean="0">
                <a:solidFill>
                  <a:srgbClr val="FFFFFF"/>
                </a:solidFill>
              </a:rPr>
              <a:t>"</a:t>
            </a:r>
            <a:r>
              <a:rPr lang="en-US" dirty="0" err="1" smtClean="0">
                <a:solidFill>
                  <a:srgbClr val="FFFFFF"/>
                </a:solidFill>
              </a:rPr>
              <a:t>df</a:t>
            </a:r>
            <a:r>
              <a:rPr lang="en-US" dirty="0" smtClean="0">
                <a:solidFill>
                  <a:srgbClr val="FFFFFF"/>
                </a:solidFill>
              </a:rPr>
              <a:t>", </a:t>
            </a:r>
            <a:r>
              <a:rPr lang="en-US" dirty="0">
                <a:solidFill>
                  <a:srgbClr val="FFFFFF"/>
                </a:solidFill>
              </a:rPr>
              <a:t>in: { $multiply: [ </a:t>
            </a:r>
            <a:r>
              <a:rPr lang="en-US" dirty="0" smtClean="0">
                <a:solidFill>
                  <a:srgbClr val="FFFFFF"/>
                </a:solidFill>
              </a:rPr>
              <a:t>"$</a:t>
            </a:r>
            <a:r>
              <a:rPr lang="en-US" dirty="0">
                <a:solidFill>
                  <a:srgbClr val="FFFFFF"/>
                </a:solidFill>
              </a:rPr>
              <a:t>$</a:t>
            </a:r>
            <a:r>
              <a:rPr lang="en-US" dirty="0" err="1" smtClean="0">
                <a:solidFill>
                  <a:srgbClr val="FFFFFF"/>
                </a:solidFill>
              </a:rPr>
              <a:t>df</a:t>
            </a:r>
            <a:r>
              <a:rPr lang="en-US" dirty="0" smtClean="0">
                <a:solidFill>
                  <a:srgbClr val="FFFFFF"/>
                </a:solidFill>
              </a:rPr>
              <a:t>", "$</a:t>
            </a:r>
            <a:r>
              <a:rPr lang="en-US" dirty="0">
                <a:solidFill>
                  <a:srgbClr val="FFFFFF"/>
                </a:solidFill>
              </a:rPr>
              <a:t>$</a:t>
            </a:r>
            <a:r>
              <a:rPr lang="en-US" dirty="0" err="1" smtClean="0">
                <a:solidFill>
                  <a:srgbClr val="FFFFFF"/>
                </a:solidFill>
              </a:rPr>
              <a:t>df</a:t>
            </a:r>
            <a:r>
              <a:rPr lang="en-US" dirty="0" smtClean="0">
                <a:solidFill>
                  <a:srgbClr val="FFFFFF"/>
                </a:solidFill>
              </a:rPr>
              <a:t>" </a:t>
            </a:r>
            <a:r>
              <a:rPr lang="en-US" dirty="0">
                <a:solidFill>
                  <a:srgbClr val="FFFFFF"/>
                </a:solidFill>
              </a:rPr>
              <a:t>] }</a:t>
            </a:r>
          </a:p>
          <a:p>
            <a:r>
              <a:rPr lang="en-US" dirty="0">
                <a:solidFill>
                  <a:srgbClr val="FFFFFF"/>
                </a:solidFill>
              </a:rPr>
              <a:t>} } } },</a:t>
            </a:r>
          </a:p>
          <a:p>
            <a:r>
              <a:rPr lang="en-US" dirty="0">
                <a:solidFill>
                  <a:srgbClr val="FFFFFF"/>
                </a:solidFill>
              </a:rPr>
              <a:t>{ $unwind: </a:t>
            </a:r>
            <a:r>
              <a:rPr lang="en-US" dirty="0" smtClean="0">
                <a:solidFill>
                  <a:srgbClr val="FFFFFF"/>
                </a:solidFill>
              </a:rPr>
              <a:t>"$</a:t>
            </a:r>
            <a:r>
              <a:rPr lang="en-US" dirty="0" err="1" smtClean="0">
                <a:solidFill>
                  <a:srgbClr val="FFFFFF"/>
                </a:solidFill>
              </a:rPr>
              <a:t>spdDiffSqrd</a:t>
            </a:r>
            <a:r>
              <a:rPr lang="en-US" dirty="0" smtClean="0">
                <a:solidFill>
                  <a:srgbClr val="FFFFFF"/>
                </a:solidFill>
              </a:rPr>
              <a:t>" </a:t>
            </a:r>
            <a:r>
              <a:rPr lang="en-US" dirty="0">
                <a:solidFill>
                  <a:srgbClr val="FFFFFF"/>
                </a:solidFill>
              </a:rPr>
              <a:t>},</a:t>
            </a:r>
          </a:p>
          <a:p>
            <a:r>
              <a:rPr lang="en-US" dirty="0">
                <a:solidFill>
                  <a:srgbClr val="FFFFFF"/>
                </a:solidFill>
              </a:rPr>
              <a:t>{ $group: { _id: mean: </a:t>
            </a:r>
            <a:r>
              <a:rPr lang="en-US" dirty="0" smtClean="0">
                <a:solidFill>
                  <a:srgbClr val="FFFFFF"/>
                </a:solidFill>
              </a:rPr>
              <a:t>"$mean", </a:t>
            </a:r>
            <a:r>
              <a:rPr lang="en-US" dirty="0">
                <a:solidFill>
                  <a:srgbClr val="FFFFFF"/>
                </a:solidFill>
              </a:rPr>
              <a:t>variance: { $</a:t>
            </a:r>
            <a:r>
              <a:rPr lang="en-US" dirty="0" err="1">
                <a:solidFill>
                  <a:srgbClr val="FFFFFF"/>
                </a:solidFill>
              </a:rPr>
              <a:t>avg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en-US" dirty="0" smtClean="0">
                <a:solidFill>
                  <a:srgbClr val="FFFFFF"/>
                </a:solidFill>
              </a:rPr>
              <a:t>"$</a:t>
            </a:r>
            <a:r>
              <a:rPr lang="en-US" dirty="0" err="1" smtClean="0">
                <a:solidFill>
                  <a:srgbClr val="FFFFFF"/>
                </a:solidFill>
              </a:rPr>
              <a:t>spdDiffSqrd</a:t>
            </a:r>
            <a:r>
              <a:rPr lang="en-US" dirty="0" smtClean="0">
                <a:solidFill>
                  <a:srgbClr val="FFFFFF"/>
                </a:solidFill>
              </a:rPr>
              <a:t>" </a:t>
            </a:r>
            <a:r>
              <a:rPr lang="en-US" dirty="0">
                <a:solidFill>
                  <a:srgbClr val="FFFFFF"/>
                </a:solidFill>
              </a:rPr>
              <a:t>} } }</a:t>
            </a:r>
          </a:p>
        </p:txBody>
      </p:sp>
    </p:spTree>
    <p:extLst>
      <p:ext uri="{BB962C8B-B14F-4D97-AF65-F5344CB8AC3E}">
        <p14:creationId xmlns:p14="http://schemas.microsoft.com/office/powerpoint/2010/main" val="16356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IO is this?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378519"/>
              </p:ext>
            </p:extLst>
          </p:nvPr>
        </p:nvGraphicFramePr>
        <p:xfrm>
          <a:off x="1285171" y="3145738"/>
          <a:ext cx="6257190" cy="1991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5730"/>
                <a:gridCol w="2085730"/>
                <a:gridCol w="2085730"/>
              </a:tblGrid>
              <a:tr h="34114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10 minute average query</a:t>
                      </a: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47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Schema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1M users (ops/sec)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en-US" b="1" baseline="0" dirty="0" smtClean="0">
                          <a:solidFill>
                            <a:srgbClr val="000000"/>
                          </a:solidFill>
                          <a:effectLst/>
                        </a:rPr>
                        <a:t>M users </a:t>
                      </a:r>
                      <a:br>
                        <a:rPr lang="en-US" b="1" baseline="0" dirty="0" smtClean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b="1" baseline="0" dirty="0" smtClean="0">
                          <a:solidFill>
                            <a:srgbClr val="000000"/>
                          </a:solidFill>
                          <a:effectLst/>
                        </a:rPr>
                        <a:t>(page faults/sec)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  <a:tr h="39720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 doc per event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8,333,333.33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83,333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  <a:tr h="36377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 doc per 10 min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1,583,333.33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15833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  <a:tr h="341143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 doc per hour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1,083,333.33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9722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93306" y="1371077"/>
            <a:ext cx="7096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All the queries are against the same data</a:t>
            </a:r>
          </a:p>
          <a:p>
            <a:endParaRPr lang="en-US" sz="2800" dirty="0"/>
          </a:p>
          <a:p>
            <a:r>
              <a:rPr lang="en-US" sz="2800" dirty="0" smtClean="0"/>
              <a:t>Extremely low page fault rate: 1%?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368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Volume Data Feed (HVDF)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5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Volume Data Feed (HVDF)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Framework for time series data</a:t>
            </a:r>
          </a:p>
          <a:p>
            <a:r>
              <a:rPr lang="en-US" dirty="0" smtClean="0"/>
              <a:t>Validate, store, aggregate, query, purge</a:t>
            </a:r>
          </a:p>
          <a:p>
            <a:r>
              <a:rPr lang="en-US" dirty="0" smtClean="0"/>
              <a:t>Simple REST API</a:t>
            </a:r>
          </a:p>
          <a:p>
            <a:r>
              <a:rPr lang="en-US" dirty="0" smtClean="0"/>
              <a:t>Batch ingest</a:t>
            </a:r>
          </a:p>
          <a:p>
            <a:r>
              <a:rPr lang="en-US" dirty="0" smtClean="0"/>
              <a:t>Tasks</a:t>
            </a:r>
          </a:p>
          <a:p>
            <a:pPr lvl="1"/>
            <a:r>
              <a:rPr lang="en-US" dirty="0" smtClean="0"/>
              <a:t>Indexing</a:t>
            </a:r>
          </a:p>
          <a:p>
            <a:pPr lvl="1"/>
            <a:r>
              <a:rPr lang="en-US" dirty="0" smtClean="0"/>
              <a:t>Data retention</a:t>
            </a:r>
          </a:p>
        </p:txBody>
      </p:sp>
    </p:spTree>
    <p:extLst>
      <p:ext uri="{BB962C8B-B14F-4D97-AF65-F5344CB8AC3E}">
        <p14:creationId xmlns:p14="http://schemas.microsoft.com/office/powerpoint/2010/main" val="44960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Volume Data Feed (HVDF)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Customized via plugins</a:t>
            </a:r>
          </a:p>
          <a:p>
            <a:pPr lvl="1"/>
            <a:r>
              <a:rPr lang="en-US" dirty="0" smtClean="0"/>
              <a:t>Time slicing into collections</a:t>
            </a:r>
            <a:r>
              <a:rPr lang="en-US" smtClean="0"/>
              <a:t>, purging</a:t>
            </a:r>
            <a:endParaRPr lang="en-US" dirty="0" smtClean="0"/>
          </a:p>
          <a:p>
            <a:pPr lvl="1"/>
            <a:r>
              <a:rPr lang="en-US" dirty="0" smtClean="0"/>
              <a:t>Storage granularity of raw events</a:t>
            </a:r>
          </a:p>
          <a:p>
            <a:pPr lvl="1"/>
            <a:r>
              <a:rPr lang="en-US" dirty="0" smtClean="0"/>
              <a:t>_id generation</a:t>
            </a:r>
          </a:p>
          <a:p>
            <a:pPr lvl="1"/>
            <a:r>
              <a:rPr lang="en-US" dirty="0" smtClean="0"/>
              <a:t>Interceptors</a:t>
            </a:r>
          </a:p>
          <a:p>
            <a:r>
              <a:rPr lang="en-US" dirty="0" smtClean="0"/>
              <a:t>Open source</a:t>
            </a:r>
          </a:p>
          <a:p>
            <a:pPr lvl="1"/>
            <a:r>
              <a:rPr lang="en-US" dirty="0">
                <a:hlinkClick r:id="rId3"/>
              </a:rPr>
              <a:t>https://github.com/10gen-labs/</a:t>
            </a:r>
            <a:r>
              <a:rPr lang="en-US" dirty="0" smtClean="0">
                <a:hlinkClick r:id="rId3"/>
              </a:rPr>
              <a:t>hvdf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819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i="1" dirty="0" smtClean="0"/>
              <a:t>Tailor your schema to your application workload</a:t>
            </a:r>
            <a:endParaRPr lang="en-US" dirty="0" smtClean="0"/>
          </a:p>
          <a:p>
            <a:r>
              <a:rPr lang="en-US" dirty="0" smtClean="0"/>
              <a:t>Bucketing/</a:t>
            </a:r>
            <a:r>
              <a:rPr lang="en-US" dirty="0"/>
              <a:t>a</a:t>
            </a:r>
            <a:r>
              <a:rPr lang="en-US" dirty="0" smtClean="0"/>
              <a:t>ggregating events will</a:t>
            </a:r>
          </a:p>
          <a:p>
            <a:pPr lvl="1"/>
            <a:r>
              <a:rPr lang="en-US" dirty="0" smtClean="0"/>
              <a:t>Improve write performance: inserts </a:t>
            </a:r>
            <a:r>
              <a:rPr lang="en-US" dirty="0" smtClean="0">
                <a:sym typeface="Wingdings"/>
              </a:rPr>
              <a:t> updates</a:t>
            </a:r>
          </a:p>
          <a:p>
            <a:pPr lvl="1"/>
            <a:r>
              <a:rPr lang="en-US" dirty="0" smtClean="0">
                <a:sym typeface="Wingdings"/>
              </a:rPr>
              <a:t>Improve analytics performance: fewer document reads</a:t>
            </a:r>
          </a:p>
          <a:p>
            <a:pPr lvl="1"/>
            <a:r>
              <a:rPr lang="en-US" dirty="0" smtClean="0">
                <a:sym typeface="Wingdings"/>
              </a:rPr>
              <a:t>Reduce index size  reduce memory requirements</a:t>
            </a:r>
          </a:p>
          <a:p>
            <a:r>
              <a:rPr lang="en-US" dirty="0" smtClean="0">
                <a:sym typeface="Wingdings"/>
              </a:rPr>
              <a:t>Aggregation framework for analytic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55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wallpaper.jpg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9" r="636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56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Tool for managing &amp; monitoring MongoDB systems</a:t>
            </a:r>
          </a:p>
          <a:p>
            <a:pPr lvl="1">
              <a:defRPr/>
            </a:pPr>
            <a:r>
              <a:rPr lang="en-US" sz="2000" dirty="0" smtClean="0"/>
              <a:t>100+ system metrics visualized and alerted</a:t>
            </a:r>
          </a:p>
          <a:p>
            <a:pPr>
              <a:defRPr/>
            </a:pPr>
            <a:r>
              <a:rPr lang="en-US" sz="2400" dirty="0"/>
              <a:t>3</a:t>
            </a:r>
            <a:r>
              <a:rPr lang="en-US" sz="2400" dirty="0" smtClean="0"/>
              <a:t>5,000+ MongoDB systems submitting data every 60 seconds</a:t>
            </a:r>
          </a:p>
          <a:p>
            <a:pPr>
              <a:defRPr/>
            </a:pPr>
            <a:r>
              <a:rPr lang="en-US" sz="2400" dirty="0" smtClean="0"/>
              <a:t>90% updates, 10% reads</a:t>
            </a:r>
          </a:p>
          <a:p>
            <a:pPr>
              <a:defRPr/>
            </a:pPr>
            <a:r>
              <a:rPr lang="en-US" sz="2400" dirty="0" smtClean="0"/>
              <a:t>~30,000 updates/second</a:t>
            </a:r>
          </a:p>
          <a:p>
            <a:pPr>
              <a:defRPr/>
            </a:pPr>
            <a:r>
              <a:rPr lang="en-US" sz="2400" dirty="0" smtClean="0"/>
              <a:t>~3.2B operations/day</a:t>
            </a:r>
          </a:p>
          <a:p>
            <a:pPr>
              <a:defRPr/>
            </a:pPr>
            <a:r>
              <a:rPr lang="en-US" sz="2400" dirty="0"/>
              <a:t>8</a:t>
            </a:r>
            <a:r>
              <a:rPr lang="en-US" sz="2400" dirty="0" smtClean="0"/>
              <a:t> x86-64 servers</a:t>
            </a:r>
            <a:endParaRPr lang="en-US" sz="2400" dirty="0"/>
          </a:p>
          <a:p>
            <a:pPr>
              <a:defRPr/>
            </a:pPr>
            <a:endParaRPr lang="en-US" dirty="0"/>
          </a:p>
          <a:p>
            <a:pPr marL="0" indent="0"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75"/>
            <a:ext cx="8686800" cy="1143000"/>
          </a:xfrm>
        </p:spPr>
        <p:txBody>
          <a:bodyPr/>
          <a:lstStyle/>
          <a:p>
            <a:pPr>
              <a:defRPr/>
            </a:pPr>
            <a:r>
              <a:rPr lang="en-US" spc="-70" dirty="0" smtClean="0"/>
              <a:t>Example: MMS Monitoring</a:t>
            </a:r>
            <a:endParaRPr lang="en-US" spc="-7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760" y="3258576"/>
            <a:ext cx="3712792" cy="27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4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MMS Monitoring Dashboard</a:t>
            </a:r>
            <a:endParaRPr lang="en-US" dirty="0"/>
          </a:p>
        </p:txBody>
      </p:sp>
      <p:pic>
        <p:nvPicPr>
          <p:cNvPr id="4" name="Picture 3" descr="mms-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03" y="1294063"/>
            <a:ext cx="7940842" cy="49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5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Series Data at a Higher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Widely applicable data model</a:t>
            </a:r>
          </a:p>
          <a:p>
            <a:r>
              <a:rPr lang="en-US" dirty="0"/>
              <a:t>Applies to several different </a:t>
            </a:r>
            <a:r>
              <a:rPr lang="en-US" dirty="0" smtClean="0"/>
              <a:t>"data </a:t>
            </a:r>
            <a:r>
              <a:rPr lang="en-US" dirty="0"/>
              <a:t>use </a:t>
            </a:r>
            <a:r>
              <a:rPr lang="en-US" dirty="0" smtClean="0"/>
              <a:t>cases"</a:t>
            </a:r>
            <a:endParaRPr lang="en-US" dirty="0"/>
          </a:p>
          <a:p>
            <a:r>
              <a:rPr lang="en-US" dirty="0"/>
              <a:t>Various schema and modeling options</a:t>
            </a:r>
          </a:p>
          <a:p>
            <a:r>
              <a:rPr lang="en-US" dirty="0"/>
              <a:t>Application requirements drive schema design</a:t>
            </a:r>
          </a:p>
        </p:txBody>
      </p:sp>
    </p:spTree>
    <p:extLst>
      <p:ext uri="{BB962C8B-B14F-4D97-AF65-F5344CB8AC3E}">
        <p14:creationId xmlns:p14="http://schemas.microsoft.com/office/powerpoint/2010/main" val="276581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Series Data Considerations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Arrival rate &amp; ingest performance</a:t>
            </a:r>
          </a:p>
          <a:p>
            <a:r>
              <a:rPr lang="en-US" dirty="0" smtClean="0"/>
              <a:t>Resolution </a:t>
            </a:r>
            <a:r>
              <a:rPr lang="en-US" dirty="0"/>
              <a:t>of raw events</a:t>
            </a:r>
          </a:p>
          <a:p>
            <a:r>
              <a:rPr lang="en-US" dirty="0"/>
              <a:t>Resolution needed to support</a:t>
            </a:r>
          </a:p>
          <a:p>
            <a:pPr lvl="1"/>
            <a:r>
              <a:rPr lang="en-US" dirty="0"/>
              <a:t>Applications</a:t>
            </a:r>
          </a:p>
          <a:p>
            <a:pPr lvl="1"/>
            <a:r>
              <a:rPr lang="en-US" dirty="0"/>
              <a:t>Analysis</a:t>
            </a:r>
          </a:p>
          <a:p>
            <a:pPr lvl="1"/>
            <a:r>
              <a:rPr lang="en-US" dirty="0"/>
              <a:t>Reporting</a:t>
            </a:r>
          </a:p>
          <a:p>
            <a:r>
              <a:rPr lang="en-US" dirty="0"/>
              <a:t>Data retention </a:t>
            </a:r>
            <a:r>
              <a:rPr lang="en-US" dirty="0" smtClean="0"/>
              <a:t>policies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73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munityPOTX_3">
  <a:themeElements>
    <a:clrScheme name="Custom 3">
      <a:dk1>
        <a:srgbClr val="3A281E"/>
      </a:dk1>
      <a:lt1>
        <a:srgbClr val="EAEAEA"/>
      </a:lt1>
      <a:dk2>
        <a:srgbClr val="A3A3A3"/>
      </a:dk2>
      <a:lt2>
        <a:srgbClr val="FFFFFF"/>
      </a:lt2>
      <a:accent1>
        <a:srgbClr val="6BA342"/>
      </a:accent1>
      <a:accent2>
        <a:srgbClr val="ECD898"/>
      </a:accent2>
      <a:accent3>
        <a:srgbClr val="F05222"/>
      </a:accent3>
      <a:accent4>
        <a:srgbClr val="7271B4"/>
      </a:accent4>
      <a:accent5>
        <a:srgbClr val="4E3629"/>
      </a:accent5>
      <a:accent6>
        <a:srgbClr val="157FF4"/>
      </a:accent6>
      <a:hlink>
        <a:srgbClr val="6BA539"/>
      </a:hlink>
      <a:folHlink>
        <a:srgbClr val="615F5E"/>
      </a:folHlink>
    </a:clrScheme>
    <a:fontScheme name="Office 2">
      <a:majorFont>
        <a:latin typeface="PT Sans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T Sans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3366FF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19920</TotalTime>
  <Words>2493</Words>
  <Application>Microsoft Office PowerPoint</Application>
  <PresentationFormat>On-screen Show (4:3)</PresentationFormat>
  <Paragraphs>552</Paragraphs>
  <Slides>57</Slides>
  <Notes>25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CommunityPOTX_3</vt:lpstr>
      <vt:lpstr>MongoDB for Time Series Data</vt:lpstr>
      <vt:lpstr>What is Time Series Data?</vt:lpstr>
      <vt:lpstr>Time Series</vt:lpstr>
      <vt:lpstr>Time Series Data is Everywhere</vt:lpstr>
      <vt:lpstr>Time Series Data is Everywhere</vt:lpstr>
      <vt:lpstr>Example: MMS Monitoring</vt:lpstr>
      <vt:lpstr>MMS Monitoring Dashboard</vt:lpstr>
      <vt:lpstr>Time Series Data at a Higher Level</vt:lpstr>
      <vt:lpstr>Time Series Data Considerations</vt:lpstr>
      <vt:lpstr>Data Retention</vt:lpstr>
      <vt:lpstr>Application Requirements</vt:lpstr>
      <vt:lpstr>Our Mission Today</vt:lpstr>
      <vt:lpstr>PowerPoint Presentation</vt:lpstr>
      <vt:lpstr>PowerPoint Presentation</vt:lpstr>
      <vt:lpstr>Develop Nationwide traffic monitoring system</vt:lpstr>
      <vt:lpstr>What we want from our data</vt:lpstr>
      <vt:lpstr>What we want from our data</vt:lpstr>
      <vt:lpstr>What we want from our data</vt:lpstr>
      <vt:lpstr>Traffic sensors to monitor interstate conditions</vt:lpstr>
      <vt:lpstr>Other requirements</vt:lpstr>
      <vt:lpstr>Master Agenda</vt:lpstr>
      <vt:lpstr>Schema Design Considerations</vt:lpstr>
      <vt:lpstr>Schema Design Goals</vt:lpstr>
      <vt:lpstr>Designing For Reading, Writing, … </vt:lpstr>
      <vt:lpstr>Document Per Event</vt:lpstr>
      <vt:lpstr>Document Per Minute (Average)</vt:lpstr>
      <vt:lpstr>Document Per Minute (By Second)</vt:lpstr>
      <vt:lpstr>Document Per Hour (By Second)</vt:lpstr>
      <vt:lpstr>Document Per Hour (By Second)</vt:lpstr>
      <vt:lpstr>Characterizing Write Differences</vt:lpstr>
      <vt:lpstr>Characterizing Read Differences</vt:lpstr>
      <vt:lpstr>Characterizing Memory Differences</vt:lpstr>
      <vt:lpstr>Traffic Monitoring System Schema</vt:lpstr>
      <vt:lpstr>Quick Analysis</vt:lpstr>
      <vt:lpstr>PowerPoint Presentation</vt:lpstr>
      <vt:lpstr>Reads: Impact of Alternative Schemas</vt:lpstr>
      <vt:lpstr>Writes: Impact of alternative schemas</vt:lpstr>
      <vt:lpstr>Sample Document Structure</vt:lpstr>
      <vt:lpstr>Memory: Impact of alternative schemas</vt:lpstr>
      <vt:lpstr>Sample Document Structure</vt:lpstr>
      <vt:lpstr>Sample Document Structure</vt:lpstr>
      <vt:lpstr>Sample Document Structure</vt:lpstr>
      <vt:lpstr>Analysis with The Aggregation Framework</vt:lpstr>
      <vt:lpstr>Pipelining operations</vt:lpstr>
      <vt:lpstr>Pipelining operations</vt:lpstr>
      <vt:lpstr>What is the average speed for a given road segment?</vt:lpstr>
      <vt:lpstr>What is the average speed for a given road segment?</vt:lpstr>
      <vt:lpstr>What is the average speed for a given road segment?</vt:lpstr>
      <vt:lpstr>What is the average speed for a given road segment?</vt:lpstr>
      <vt:lpstr>What is the average speed for a given road segment?</vt:lpstr>
      <vt:lpstr>More Sophisticated Pipelines:  average speed with variance</vt:lpstr>
      <vt:lpstr>How much IO is this?</vt:lpstr>
      <vt:lpstr>High Volume Data Feed (HVDF)</vt:lpstr>
      <vt:lpstr>High Volume Data Feed (HVDF)</vt:lpstr>
      <vt:lpstr>High Volume Data Feed (HVDF)</vt:lpstr>
      <vt:lpstr>Summary</vt:lpstr>
      <vt:lpstr>Questions?</vt:lpstr>
    </vt:vector>
  </TitlesOfParts>
  <Company>10gen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Peters</dc:creator>
  <cp:lastModifiedBy>nadeem</cp:lastModifiedBy>
  <cp:revision>348</cp:revision>
  <dcterms:created xsi:type="dcterms:W3CDTF">2012-10-15T15:09:50Z</dcterms:created>
  <dcterms:modified xsi:type="dcterms:W3CDTF">2016-02-05T11:30:45Z</dcterms:modified>
</cp:coreProperties>
</file>